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38"/>
  </p:notesMasterIdLst>
  <p:sldIdLst>
    <p:sldId id="261" r:id="rId4"/>
    <p:sldId id="264" r:id="rId5"/>
    <p:sldId id="293" r:id="rId6"/>
    <p:sldId id="292" r:id="rId7"/>
    <p:sldId id="280" r:id="rId8"/>
    <p:sldId id="295" r:id="rId9"/>
    <p:sldId id="281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04" r:id="rId18"/>
    <p:sldId id="305" r:id="rId19"/>
    <p:sldId id="307" r:id="rId20"/>
    <p:sldId id="306" r:id="rId21"/>
    <p:sldId id="308" r:id="rId22"/>
    <p:sldId id="309" r:id="rId23"/>
    <p:sldId id="310" r:id="rId24"/>
    <p:sldId id="323" r:id="rId25"/>
    <p:sldId id="325" r:id="rId26"/>
    <p:sldId id="331" r:id="rId27"/>
    <p:sldId id="330" r:id="rId28"/>
    <p:sldId id="327" r:id="rId29"/>
    <p:sldId id="329" r:id="rId30"/>
    <p:sldId id="312" r:id="rId31"/>
    <p:sldId id="287" r:id="rId32"/>
    <p:sldId id="318" r:id="rId33"/>
    <p:sldId id="319" r:id="rId34"/>
    <p:sldId id="313" r:id="rId35"/>
    <p:sldId id="289" r:id="rId36"/>
    <p:sldId id="276" r:id="rId3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/>
    <p:restoredTop sz="94660"/>
  </p:normalViewPr>
  <p:slideViewPr>
    <p:cSldViewPr snapToGrid="0" showGuides="1">
      <p:cViewPr>
        <p:scale>
          <a:sx n="66" d="100"/>
          <a:sy n="66" d="100"/>
        </p:scale>
        <p:origin x="1674" y="1020"/>
      </p:cViewPr>
      <p:guideLst>
        <p:guide orient="horz" pos="21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6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100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hyperlink" Target="http://cwcwx.fjmu.edu.c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稻壳儿搜索;幻雨工作室_1"/>
          <p:cNvSpPr txBox="1"/>
          <p:nvPr/>
        </p:nvSpPr>
        <p:spPr>
          <a:xfrm>
            <a:off x="1473200" y="2173288"/>
            <a:ext cx="9245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年在职博士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网络报名操作手册</a:t>
            </a:r>
            <a:endParaRPr lang="en-US" altLang="zh-CN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725" y="4575175"/>
            <a:ext cx="4400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6387" name="文本框 1"/>
          <p:cNvSpPr txBox="1"/>
          <p:nvPr/>
        </p:nvSpPr>
        <p:spPr>
          <a:xfrm>
            <a:off x="458788" y="1106488"/>
            <a:ext cx="11347450" cy="1985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奖励处分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奖励处分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前五条数据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，请根据奖励处分的重要性合理填写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。若无请直接点击下一步。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进入家庭主要成员。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3400425"/>
            <a:ext cx="11388725" cy="275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4.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家庭主要成员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家庭主要成员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，至少填写一行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进入论文与课题情况。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1"/>
          <a:srcRect r="9515"/>
          <a:stretch>
            <a:fillRect/>
          </a:stretch>
        </p:blipFill>
        <p:spPr>
          <a:xfrm>
            <a:off x="327025" y="3089275"/>
            <a:ext cx="11479213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8435" name="文本框 1"/>
          <p:cNvSpPr txBox="1"/>
          <p:nvPr/>
        </p:nvSpPr>
        <p:spPr>
          <a:xfrm>
            <a:off x="458788" y="1106488"/>
            <a:ext cx="11347450" cy="3451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论文与课题情况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论文与课题情况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前十条数据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，请根据学术和科研成果的重要性合理填写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发表论文情况、主持参与课题情况为必填项，若无请填写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无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，如下图所示。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进入学位学历信息。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8436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3127375"/>
            <a:ext cx="7715250" cy="348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9459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学位学历信息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学位学历信息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进入职称、执业信息。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946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75" y="3082925"/>
            <a:ext cx="8905875" cy="377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0483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，职称证书专业名称，请与中级证书上名称一致。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048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613" y="2576513"/>
            <a:ext cx="5591175" cy="409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63" y="2679700"/>
            <a:ext cx="5000625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>
            <a:off x="4829175" y="4076700"/>
            <a:ext cx="50673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0413" y="2859088"/>
            <a:ext cx="4476750" cy="318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1508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，医师资格、执业范围等相关信息，请与医师资格证或医师执业证上内容一致。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2874963"/>
            <a:ext cx="6410325" cy="317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 rot="20880000">
            <a:off x="5365750" y="4148138"/>
            <a:ext cx="4156075" cy="441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338" y="2576513"/>
            <a:ext cx="2817812" cy="375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，住培证书专业，请与住培合格证书上内容一致。点击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进入报考信息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253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2652713"/>
            <a:ext cx="54483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 rot="20640000">
            <a:off x="5026025" y="5267325"/>
            <a:ext cx="2984500" cy="2095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4579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None/>
            </a:pP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8.</a:t>
            </a:r>
            <a:r>
              <a:rPr lang="zh-CN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报考信息</a:t>
            </a:r>
            <a:endParaRPr lang="en-US" altLang="zh-CN" sz="2800" noProof="1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None/>
            </a:pPr>
            <a:r>
              <a:rPr lang="zh-CN" altLang="en-US" sz="2800" noProof="1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按实际情况填写</a:t>
            </a:r>
            <a:r>
              <a:rPr lang="zh-CN" altLang="en-US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报考信息</a:t>
            </a:r>
            <a:r>
              <a:rPr lang="zh-CN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，</a:t>
            </a:r>
            <a:r>
              <a:rPr lang="en-US" altLang="zh-CN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“</a:t>
            </a:r>
            <a:r>
              <a:rPr lang="zh-CN" altLang="en-US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报考类别</a:t>
            </a:r>
            <a:r>
              <a:rPr lang="en-US" altLang="zh-CN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”</a:t>
            </a:r>
            <a:r>
              <a:rPr lang="zh-CN" altLang="en-US" sz="2800" b="1" u="sng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必须</a:t>
            </a:r>
            <a:r>
              <a:rPr lang="zh-CN" altLang="en-US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选择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“</a:t>
            </a:r>
            <a:r>
              <a:rPr lang="zh-CN" altLang="en-US" sz="2800" b="1" u="sng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定向就业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”</a:t>
            </a:r>
            <a:r>
              <a:rPr lang="zh-CN" altLang="en-US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。</a:t>
            </a:r>
            <a:r>
              <a:rPr lang="zh-CN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点击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“</a:t>
            </a:r>
            <a:r>
              <a:rPr lang="zh-CN" altLang="zh-CN" sz="2800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下一步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”</a:t>
            </a:r>
            <a:r>
              <a:rPr lang="zh-CN" altLang="en-US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进入考生联系方式。</a:t>
            </a:r>
            <a:endParaRPr lang="en-US" altLang="zh-CN" sz="2800" noProof="1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113" y="2576513"/>
            <a:ext cx="7212012" cy="4002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4579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9.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考生联系方式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考生联系方式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，通讯地址为后续接收录取通知书的地址，移动电话和电子邮箱请保持畅通状态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进入考生外语水平。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458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2863850"/>
            <a:ext cx="8478837" cy="3246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5603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10.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考生外语水平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考生外语水平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进入推荐人信息维护。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560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038" y="2668588"/>
            <a:ext cx="11183937" cy="381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一、报名网址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869950" y="1319213"/>
            <a:ext cx="10131425" cy="13477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输入网址：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  <a:hlinkClick r:id="rId1"/>
              </a:rPr>
              <a:t>http://gsas.fjmu.edu.cn </a:t>
            </a:r>
            <a:endParaRPr lang="en-US" altLang="zh-CN" sz="2400" baseline="0" dirty="0">
              <a:latin typeface="等线" panose="02010600030101010101" charset="-122"/>
              <a:ea typeface="等线" panose="02010600030101010101" charset="-122"/>
              <a:hlinkClick r:id="rId1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第一步：招生项目选择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“博士研究生报考”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第二步：点击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“免费注册”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8196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4838" y="2667000"/>
            <a:ext cx="10982325" cy="339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5"/>
          <p:cNvSpPr txBox="1"/>
          <p:nvPr/>
        </p:nvSpPr>
        <p:spPr>
          <a:xfrm>
            <a:off x="9372600" y="3438525"/>
            <a:ext cx="12001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文本框 6"/>
          <p:cNvSpPr txBox="1"/>
          <p:nvPr/>
        </p:nvSpPr>
        <p:spPr>
          <a:xfrm>
            <a:off x="8937625" y="5127625"/>
            <a:ext cx="12001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6627" name="文本框 1"/>
          <p:cNvSpPr txBox="1"/>
          <p:nvPr/>
        </p:nvSpPr>
        <p:spPr>
          <a:xfrm>
            <a:off x="458788" y="1106488"/>
            <a:ext cx="11347450" cy="2417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11.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推荐人信息维护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条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推荐人信息，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推荐人要求：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申请学科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专业领域内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两位教授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（或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相当正高专业技术职称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的专家）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。每条填写完成请点击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保存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进入上传照片。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662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3371850"/>
            <a:ext cx="1091565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7651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12.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上传照片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按系统要求上传照片，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进入上传材料。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7652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6725" y="2144713"/>
            <a:ext cx="7970838" cy="429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5203825"/>
            <a:ext cx="10466388" cy="101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8675" name="文本框 1"/>
          <p:cNvSpPr txBox="1"/>
          <p:nvPr/>
        </p:nvSpPr>
        <p:spPr>
          <a:xfrm>
            <a:off x="458788" y="1106488"/>
            <a:ext cx="11347450" cy="2503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报名信息简明表</a:t>
            </a:r>
            <a:endParaRPr lang="zh-CN" altLang="en-US" sz="28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在材料上传页面，点击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打印报名信息简明表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，点击右上角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下载打印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，核对信息，无误后</a:t>
            </a:r>
            <a:r>
              <a:rPr lang="zh-CN" altLang="en-US" sz="28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签名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上传至材料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867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3" y="3133725"/>
            <a:ext cx="10029825" cy="166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文本框 1"/>
          <p:cNvSpPr txBox="1"/>
          <p:nvPr/>
        </p:nvSpPr>
        <p:spPr>
          <a:xfrm>
            <a:off x="3503613" y="5583238"/>
            <a:ext cx="504825" cy="2159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</a:rPr>
              <a:t>2025</a:t>
            </a:r>
            <a:endParaRPr lang="en-US" altLang="zh-CN" sz="1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9698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专家推荐书，需</a:t>
            </a:r>
            <a:r>
              <a:rPr lang="zh-CN" altLang="en-US" sz="2800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报考学科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专业领域内两位</a:t>
            </a:r>
            <a:r>
              <a:rPr lang="zh-CN" altLang="en-US" sz="28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教授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（或相当专业技术</a:t>
            </a:r>
            <a:r>
              <a:rPr lang="zh-CN" altLang="en-US" sz="28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正高职称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的专家）的书面推荐意见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9" name="文本框 99"/>
          <p:cNvSpPr txBox="1"/>
          <p:nvPr/>
        </p:nvSpPr>
        <p:spPr>
          <a:xfrm>
            <a:off x="4219575" y="2886075"/>
            <a:ext cx="7377113" cy="304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报考专业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说明：报考专业应与招生目录中一致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职称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说明：职称需为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正高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职称，如“教授、主任医师、主任技师、主任药师、主任护师、研究员”等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与考生关系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说明：按实际情况填写，可填“师生关系、同事关系、硕士生导师、科室领导、带教老师等”，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不可填“无”</a:t>
            </a:r>
            <a:endParaRPr lang="zh-CN" altLang="zh-CN" sz="2400" b="1" u="sng">
              <a:solidFill>
                <a:srgbClr val="FF0000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pic>
        <p:nvPicPr>
          <p:cNvPr id="2970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88" y="2449513"/>
            <a:ext cx="3736975" cy="410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5130"/>
          <a:stretch>
            <a:fillRect/>
          </a:stretch>
        </p:blipFill>
        <p:spPr>
          <a:xfrm>
            <a:off x="2094230" y="2621915"/>
            <a:ext cx="7883525" cy="3902710"/>
          </a:xfrm>
          <a:prstGeom prst="rect">
            <a:avLst/>
          </a:prstGeom>
        </p:spPr>
      </p:pic>
      <p:sp>
        <p:nvSpPr>
          <p:cNvPr id="30721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0722" name="文本框 1"/>
          <p:cNvSpPr txBox="1"/>
          <p:nvPr/>
        </p:nvSpPr>
        <p:spPr>
          <a:xfrm>
            <a:off x="458788" y="1106488"/>
            <a:ext cx="11347450" cy="17157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近五年（20</a:t>
            </a:r>
            <a:r>
              <a:rPr 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20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年1月至202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月）的科研成果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中文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文章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须提供</a:t>
            </a:r>
            <a:r>
              <a:rPr lang="zh-CN" altLang="en-US" sz="20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万方数据库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查询页面</a:t>
            </a:r>
            <a:r>
              <a:rPr lang="zh-CN" altLang="en-US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截图（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https://www.wanfangdata.com.cn/</a:t>
            </a:r>
            <a:r>
              <a:rPr lang="zh-CN" altLang="en-US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），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纸质版期刊封面、目录及内容页</a:t>
            </a:r>
            <a:endParaRPr lang="en-US" altLang="zh-CN" sz="2000" b="1" u="sng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0724" name="文本框 3"/>
          <p:cNvSpPr txBox="1"/>
          <p:nvPr/>
        </p:nvSpPr>
        <p:spPr>
          <a:xfrm>
            <a:off x="8667115" y="4257040"/>
            <a:ext cx="3457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万方查询页面需提示</a:t>
            </a:r>
            <a:endParaRPr lang="zh-CN" altLang="en-US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已被</a:t>
            </a:r>
            <a:r>
              <a:rPr lang="en-US" altLang="zh-CN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PKU</a:t>
            </a:r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北大核心或</a:t>
            </a:r>
            <a:r>
              <a:rPr lang="en-US" altLang="zh-CN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CSCD</a:t>
            </a:r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收录</a:t>
            </a:r>
            <a:endParaRPr lang="zh-CN" altLang="en-US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8824913" y="3928110"/>
            <a:ext cx="508000" cy="32893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458788" y="1106488"/>
            <a:ext cx="11347450" cy="1408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近五年（20</a:t>
            </a:r>
            <a:r>
              <a:rPr 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20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年1月至202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月）的科研成果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中文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文章须提供</a:t>
            </a:r>
            <a:r>
              <a:rPr lang="zh-CN" altLang="en-US" sz="2000" b="1" u="sng">
                <a:solidFill>
                  <a:srgbClr val="FF0000"/>
                </a:solidFill>
                <a:sym typeface="等线" panose="02010600030101010101" charset="-122"/>
              </a:rPr>
              <a:t>万方数据库</a:t>
            </a:r>
            <a:r>
              <a:rPr lang="en-US" altLang="zh-CN" sz="2000" b="1" u="sng">
                <a:sym typeface="等线" panose="02010600030101010101" charset="-122"/>
              </a:rPr>
              <a:t>查询页面</a:t>
            </a:r>
            <a:r>
              <a:rPr lang="zh-CN" altLang="en-US" sz="2000" b="1" u="sng">
                <a:sym typeface="等线" panose="02010600030101010101" charset="-122"/>
              </a:rPr>
              <a:t>截图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纸质版期刊封面、目录及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完整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内容页</a:t>
            </a:r>
            <a:endParaRPr lang="en-US" altLang="zh-CN" sz="20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17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263" y="2630488"/>
            <a:ext cx="2752725" cy="3579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2646363"/>
            <a:ext cx="2584450" cy="356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598738"/>
            <a:ext cx="2660650" cy="365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0" name="文本框 5"/>
          <p:cNvSpPr txBox="1"/>
          <p:nvPr/>
        </p:nvSpPr>
        <p:spPr>
          <a:xfrm>
            <a:off x="4187825" y="6427788"/>
            <a:ext cx="3689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纸质版封面、目录、内容页</a:t>
            </a:r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2770" name="文本框 1"/>
          <p:cNvSpPr txBox="1"/>
          <p:nvPr/>
        </p:nvSpPr>
        <p:spPr>
          <a:xfrm>
            <a:off x="458788" y="1106488"/>
            <a:ext cx="11347450" cy="1838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近五年（20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20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年1月至202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月）的科研成果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SCI刊源文章须提供具有查新/检索资质的高校、信息机构、科研机构开具的收录证明，以</a:t>
            </a:r>
            <a:r>
              <a:rPr lang="zh-CN" altLang="en-US" sz="20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文章发表当年度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中科院分区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升级版为准（须加盖公章）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en-US" altLang="zh-CN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27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2913380"/>
            <a:ext cx="2922905" cy="3944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946400"/>
            <a:ext cx="2898775" cy="388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25" y="2913063"/>
            <a:ext cx="3181350" cy="391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3794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11-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硕士学位在线验证报告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/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学位认证报告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</a:t>
            </a:r>
            <a:r>
              <a:rPr lang="zh-CN" altLang="en-US" sz="1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办理方法详见学信网 https://xwrz.chsi.com.cn/gateway</a:t>
            </a:r>
            <a:endParaRPr lang="zh-CN" altLang="en-US" sz="12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3795" name="图片 1"/>
          <p:cNvPicPr>
            <a:picLocks noChangeAspect="1"/>
          </p:cNvPicPr>
          <p:nvPr/>
        </p:nvPicPr>
        <p:blipFill>
          <a:blip r:embed="rId1"/>
          <a:srcRect l="18796"/>
          <a:stretch>
            <a:fillRect/>
          </a:stretch>
        </p:blipFill>
        <p:spPr>
          <a:xfrm>
            <a:off x="115888" y="2389188"/>
            <a:ext cx="5508625" cy="402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38" y="2413000"/>
            <a:ext cx="28336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5688013" y="2287588"/>
            <a:ext cx="2914650" cy="412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2275" y="1106488"/>
            <a:ext cx="11347450" cy="20716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noProof="1" dirty="0">
                <a:latin typeface="+mn-lt"/>
                <a:ea typeface="+mn-ea"/>
                <a:cs typeface="+mn-cs"/>
                <a:sym typeface="+mn-ea"/>
              </a:rPr>
              <a:t>14.</a:t>
            </a:r>
            <a:r>
              <a:rPr lang="zh-CN" altLang="en-US" sz="2800" noProof="1" dirty="0">
                <a:latin typeface="+mn-lt"/>
                <a:ea typeface="+mn-ea"/>
                <a:cs typeface="+mn-cs"/>
                <a:sym typeface="+mn-ea"/>
              </a:rPr>
              <a:t>报名信息提交</a:t>
            </a:r>
            <a:endParaRPr lang="zh-CN" altLang="en-US" sz="2800" noProof="1" dirty="0"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noProof="1">
                <a:latin typeface="+mn-lt"/>
                <a:ea typeface="+mn-ea"/>
                <a:cs typeface="+mn-cs"/>
                <a:sym typeface="+mn-ea"/>
              </a:rPr>
              <a:t>核对报名信息，无误后点击</a:t>
            </a:r>
            <a:r>
              <a:rPr lang="en-US" altLang="zh-CN" sz="2800" noProof="1"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确认并提交</a:t>
            </a:r>
            <a:r>
              <a:rPr lang="en-US" altLang="zh-CN" sz="2800" noProof="1"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lang="zh-CN" altLang="en-US" sz="2800" noProof="1">
                <a:latin typeface="+mn-lt"/>
                <a:ea typeface="+mn-ea"/>
                <a:cs typeface="+mn-cs"/>
                <a:sym typeface="+mn-ea"/>
              </a:rPr>
              <a:t>。</a:t>
            </a:r>
            <a:endParaRPr lang="zh-CN" altLang="en-US" sz="2800" noProof="1"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一旦提交不可更改！！！</a:t>
            </a:r>
            <a:endParaRPr lang="zh-CN" altLang="en-US" sz="2800" b="1" u="sng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若截止时间前未点击提交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noProof="1" dirty="0">
              <a:sym typeface="+mn-ea"/>
            </a:endParaRPr>
          </a:p>
        </p:txBody>
      </p:sp>
      <p:pic>
        <p:nvPicPr>
          <p:cNvPr id="3482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3487738"/>
            <a:ext cx="9880600" cy="2665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六、查看报名状态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5843" name="文本框 1"/>
          <p:cNvSpPr txBox="1"/>
          <p:nvPr/>
        </p:nvSpPr>
        <p:spPr>
          <a:xfrm>
            <a:off x="869950" y="1319213"/>
            <a:ext cx="10131425" cy="1039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返回首页，点击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报名状态查询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报名状态为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待院系审核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，即为报名信息提交成功。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463" y="2638425"/>
            <a:ext cx="654367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19" name="文本框 1"/>
          <p:cNvSpPr txBox="1"/>
          <p:nvPr/>
        </p:nvSpPr>
        <p:spPr>
          <a:xfrm>
            <a:off x="603250" y="1236663"/>
            <a:ext cx="6421438" cy="4818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第一步：按要求填写考生基本信息，姓名、证件类型、证件号码；</a:t>
            </a:r>
            <a:endParaRPr lang="zh-CN" altLang="en-US" sz="24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第二步：招生批次选择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2025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年在职博士”；</a:t>
            </a:r>
            <a:endParaRPr lang="zh-CN" altLang="en-US" sz="24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第三步：招生方式选择</a:t>
            </a:r>
            <a:r>
              <a:rPr lang="en-US" altLang="zh-CN" sz="24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在职博士</a:t>
            </a:r>
            <a:r>
              <a:rPr lang="en-US" altLang="zh-CN" sz="24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；</a:t>
            </a:r>
            <a:endParaRPr lang="zh-CN" altLang="en-US" sz="24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第四步：输入密码、手机号后，点击</a:t>
            </a:r>
            <a:r>
              <a:rPr lang="zh-CN" altLang="en-US" sz="24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获取验证码</a:t>
            </a:r>
            <a:r>
              <a:rPr lang="zh-CN" altLang="en-US" sz="24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；</a:t>
            </a:r>
            <a:endParaRPr lang="zh-CN" altLang="en-US" sz="24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第五步：填写手机收到的短信验证码，再点击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立即注册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9220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9240" t="7698" r="24028" b="9052"/>
          <a:stretch>
            <a:fillRect/>
          </a:stretch>
        </p:blipFill>
        <p:spPr>
          <a:xfrm>
            <a:off x="7297738" y="768350"/>
            <a:ext cx="3751262" cy="544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2"/>
          <p:cNvSpPr txBox="1"/>
          <p:nvPr/>
        </p:nvSpPr>
        <p:spPr>
          <a:xfrm>
            <a:off x="8291513" y="2528888"/>
            <a:ext cx="1552575" cy="293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en-US" altLang="zh-CN" sz="1000" b="1">
                <a:latin typeface="等线" panose="02010600030101010101" charset="-122"/>
                <a:ea typeface="等线" panose="02010600030101010101" charset="-122"/>
              </a:rPr>
              <a:t>2025</a:t>
            </a:r>
            <a:r>
              <a:rPr lang="zh-CN" altLang="en-US" sz="1000" b="1">
                <a:latin typeface="等线" panose="02010600030101010101" charset="-122"/>
                <a:ea typeface="等线" panose="02010600030101010101" charset="-122"/>
              </a:rPr>
              <a:t>年在职博士</a:t>
            </a:r>
            <a:endParaRPr lang="zh-CN" altLang="en-US" sz="1000" b="1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6867" name="文本框 1"/>
          <p:cNvSpPr txBox="1"/>
          <p:nvPr/>
        </p:nvSpPr>
        <p:spPr>
          <a:xfrm>
            <a:off x="365125" y="1412875"/>
            <a:ext cx="6029325" cy="3451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网上提交报名信息并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审核通过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的考生，须在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年1月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日至1月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内登录报名系统，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缴纳报名费160元。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前往付款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686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0" y="1695450"/>
            <a:ext cx="5183188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7891" name="文本框 1"/>
          <p:cNvSpPr txBox="1"/>
          <p:nvPr/>
        </p:nvSpPr>
        <p:spPr>
          <a:xfrm>
            <a:off x="365125" y="1412875"/>
            <a:ext cx="7181850" cy="1985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en-US" altLang="zh-CN" sz="2800" b="1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选择缴费方式，点击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确认支付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。扫描二维码进行支付，点击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支付成功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789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825" y="2889250"/>
            <a:ext cx="5811838" cy="311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3000375"/>
            <a:ext cx="5519738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8915" name="文本框 1"/>
          <p:cNvSpPr txBox="1"/>
          <p:nvPr/>
        </p:nvSpPr>
        <p:spPr>
          <a:xfrm>
            <a:off x="365125" y="1412875"/>
            <a:ext cx="10996613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缴费成功之后返回页面查看缴费状态，显示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已交费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为缴费成功。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891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3032125"/>
            <a:ext cx="11115675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友情提醒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2488" y="1550988"/>
            <a:ext cx="10131425" cy="3536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1.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请勿集中在系统关闭前提交报名信息，以免系统繁忙，未能报名成功。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2.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报名信息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一旦提交，不可更改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，请慎重选择。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3.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若报名截止时间前未点击提交，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zh-CN" altLang="en-US" sz="2800" b="1" noProof="1">
              <a:solidFill>
                <a:srgbClr val="FF0000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  <a:sym typeface="+mn-ea"/>
              </a:rPr>
              <a:t>4.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若缴费截止时间前未进行缴费，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放弃报名。</a:t>
            </a: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5.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报名期间有任何问题，可以在上班时间电话咨询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</a:rPr>
              <a:t>研招办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 0591-22862107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。</a:t>
            </a:r>
            <a:endParaRPr lang="zh-CN" altLang="en-US" sz="2800" b="1" noProof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稻壳儿搜索;幻雨工作室_1"/>
          <p:cNvSpPr txBox="1"/>
          <p:nvPr/>
        </p:nvSpPr>
        <p:spPr>
          <a:xfrm>
            <a:off x="4632325" y="2382838"/>
            <a:ext cx="2927350" cy="1198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3" name="稻壳儿搜索;幻雨工作室_2"/>
          <p:cNvSpPr/>
          <p:nvPr/>
        </p:nvSpPr>
        <p:spPr>
          <a:xfrm>
            <a:off x="3602038" y="3644900"/>
            <a:ext cx="49879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243" name="文本框 1"/>
          <p:cNvSpPr txBox="1"/>
          <p:nvPr/>
        </p:nvSpPr>
        <p:spPr>
          <a:xfrm>
            <a:off x="603250" y="1319213"/>
            <a:ext cx="6421438" cy="411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注册成功后，页面将生成考生报考报名号，即登录系统</a:t>
            </a: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用户名</a:t>
            </a: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，请考生牢记用户名，以便后续登录系统使用。</a:t>
            </a:r>
            <a:endParaRPr lang="zh-CN" altLang="zh-CN" sz="24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系统也将发送一条</a:t>
            </a: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提示短信</a:t>
            </a: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至你的手机，请考生保存短信，以备后续查找用户名。</a:t>
            </a:r>
            <a:endParaRPr lang="zh-CN" altLang="zh-CN" sz="24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若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用户名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、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密码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遗忘，也可通过首页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找回用户名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忘记密码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功能找回。</a:t>
            </a:r>
            <a:endParaRPr lang="zh-CN" altLang="en-US" sz="2400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244" name="图片 9"/>
          <p:cNvPicPr>
            <a:picLocks noChangeAspect="1"/>
          </p:cNvPicPr>
          <p:nvPr/>
        </p:nvPicPr>
        <p:blipFill>
          <a:blip r:embed="rId1"/>
          <a:srcRect l="66154" t="15208" r="9950"/>
          <a:stretch>
            <a:fillRect/>
          </a:stretch>
        </p:blipFill>
        <p:spPr>
          <a:xfrm>
            <a:off x="7458075" y="2528888"/>
            <a:ext cx="3644900" cy="405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3"/>
          <p:cNvPicPr>
            <a:picLocks noChangeAspect="1"/>
          </p:cNvPicPr>
          <p:nvPr/>
        </p:nvPicPr>
        <p:blipFill>
          <a:blip r:embed="rId2"/>
          <a:srcRect t="3778"/>
          <a:stretch>
            <a:fillRect/>
          </a:stretch>
        </p:blipFill>
        <p:spPr>
          <a:xfrm>
            <a:off x="7718425" y="254000"/>
            <a:ext cx="3124200" cy="219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三、登录系统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1267" name="文本框 1"/>
          <p:cNvSpPr txBox="1"/>
          <p:nvPr/>
        </p:nvSpPr>
        <p:spPr>
          <a:xfrm>
            <a:off x="869950" y="1319213"/>
            <a:ext cx="10131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根据用户名、密码、验证码登录系统，查看报考须知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1268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54225"/>
            <a:ext cx="2978150" cy="342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2074863"/>
            <a:ext cx="8039100" cy="337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四、下载网报附件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2291" name="文本框 1"/>
          <p:cNvSpPr txBox="1"/>
          <p:nvPr/>
        </p:nvSpPr>
        <p:spPr>
          <a:xfrm>
            <a:off x="763588" y="1319213"/>
            <a:ext cx="10131425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 b="1">
                <a:latin typeface="等线" panose="02010600030101010101" charset="-122"/>
                <a:ea typeface="等线" panose="02010600030101010101" charset="-122"/>
              </a:rPr>
              <a:t>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网报附件下载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 b="1">
                <a:latin typeface="等线" panose="02010600030101010101" charset="-122"/>
                <a:ea typeface="等线" panose="02010600030101010101" charset="-122"/>
              </a:rPr>
              <a:t>；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下载报名所需材料。考生博士报名信息简明表在上传材料页面生成，下载。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229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273300"/>
            <a:ext cx="11272838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4481513"/>
            <a:ext cx="10582275" cy="1884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458788" y="1106488"/>
            <a:ext cx="1134745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报名流程一共分为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其中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1-14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步需在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年1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31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24:00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完成并提交；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第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步：缴纳报名费，需等待报名资格审核通过后进行，请于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2025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24:00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前完成。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1"/>
          <a:srcRect r="4703"/>
          <a:stretch>
            <a:fillRect/>
          </a:stretch>
        </p:blipFill>
        <p:spPr>
          <a:xfrm>
            <a:off x="1123950" y="3092450"/>
            <a:ext cx="10018713" cy="376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4339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1. 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基本信息。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请按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真实情况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填写基本信息，点击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进入学习工作经历。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2305050"/>
            <a:ext cx="5575300" cy="363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63" y="3003550"/>
            <a:ext cx="5768975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学习工作经历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按实际情况填写从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高中以来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的学习工作经历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进入奖励处分。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536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863" y="2855913"/>
            <a:ext cx="9640887" cy="272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220,&quot;width&quot;:26580}"/>
</p:tagLst>
</file>

<file path=ppt/tags/tag2.xml><?xml version="1.0" encoding="utf-8"?>
<p:tagLst xmlns:p="http://schemas.openxmlformats.org/presentationml/2006/main">
  <p:tag name="KSO_WM_UNIT_PLACING_PICTURE_USER_VIEWPORT" val="{&quot;height&quot;:9015,&quot;width&quot;:11340}"/>
</p:tagLst>
</file>

<file path=ppt/tags/tag3.xml><?xml version="1.0" encoding="utf-8"?>
<p:tagLst xmlns:p="http://schemas.openxmlformats.org/presentationml/2006/main">
  <p:tag name="KSO_WM_UNIT_PLACING_PICTURE_USER_VIEWPORT" val="{&quot;height&quot;:5396,&quot;width&quot;:4689}"/>
</p:tagLst>
</file>

<file path=ppt/tags/tag4.xml><?xml version="1.0" encoding="utf-8"?>
<p:tagLst xmlns:p="http://schemas.openxmlformats.org/presentationml/2006/main">
  <p:tag name="KSO_WM_UNIT_PLACING_PICTURE_USER_VIEWPORT" val="{&quot;height&quot;:2070,&quot;width&quot;:21420}"/>
</p:tagLst>
</file>

<file path=ppt/tags/tag5.xml><?xml version="1.0" encoding="utf-8"?>
<p:tagLst xmlns:p="http://schemas.openxmlformats.org/presentationml/2006/main">
  <p:tag name="KSO_WM_UNIT_PLACING_PICTURE_USER_VIEWPORT" val="{&quot;height&quot;:10125,&quot;width&quot;:18870}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WPS 演示</Application>
  <PresentationFormat>宽屏</PresentationFormat>
  <Paragraphs>217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等线</vt:lpstr>
      <vt:lpstr>微软雅黑</vt:lpstr>
      <vt:lpstr>微软雅黑 Light</vt:lpstr>
      <vt:lpstr>Wingdings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42</cp:revision>
  <dcterms:created xsi:type="dcterms:W3CDTF">2020-09-06T08:35:00Z</dcterms:created>
  <dcterms:modified xsi:type="dcterms:W3CDTF">2024-11-29T01:50:48Z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0F8968207994413EAF6FBC2477D3A672_13</vt:lpwstr>
  </property>
</Properties>
</file>