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  <p:sldMasterId id="2147483654" r:id="rId4"/>
    <p:sldMasterId id="2147483657" r:id="rId5"/>
  </p:sldMasterIdLst>
  <p:sldIdLst>
    <p:sldId id="261" r:id="rId6"/>
    <p:sldId id="264" r:id="rId7"/>
    <p:sldId id="293" r:id="rId8"/>
    <p:sldId id="292" r:id="rId9"/>
    <p:sldId id="280" r:id="rId10"/>
    <p:sldId id="294" r:id="rId11"/>
    <p:sldId id="295" r:id="rId12"/>
    <p:sldId id="281" r:id="rId13"/>
    <p:sldId id="297" r:id="rId14"/>
    <p:sldId id="298" r:id="rId15"/>
    <p:sldId id="299" r:id="rId16"/>
    <p:sldId id="300" r:id="rId17"/>
    <p:sldId id="301" r:id="rId18"/>
    <p:sldId id="303" r:id="rId19"/>
    <p:sldId id="302" r:id="rId20"/>
    <p:sldId id="304" r:id="rId21"/>
    <p:sldId id="305" r:id="rId22"/>
    <p:sldId id="307" r:id="rId23"/>
    <p:sldId id="306" r:id="rId24"/>
    <p:sldId id="308" r:id="rId25"/>
    <p:sldId id="309" r:id="rId26"/>
    <p:sldId id="310" r:id="rId27"/>
    <p:sldId id="311" r:id="rId28"/>
    <p:sldId id="324" r:id="rId29"/>
    <p:sldId id="325" r:id="rId30"/>
    <p:sldId id="328" r:id="rId31"/>
    <p:sldId id="327" r:id="rId32"/>
    <p:sldId id="326" r:id="rId33"/>
    <p:sldId id="329" r:id="rId34"/>
    <p:sldId id="330" r:id="rId35"/>
    <p:sldId id="312" r:id="rId36"/>
    <p:sldId id="287" r:id="rId37"/>
    <p:sldId id="313" r:id="rId38"/>
    <p:sldId id="320" r:id="rId39"/>
    <p:sldId id="321" r:id="rId40"/>
    <p:sldId id="289" r:id="rId41"/>
    <p:sldId id="276" r:id="rId42"/>
  </p:sldIdLst>
  <p:sldSz cx="12192000" cy="6858000"/>
  <p:notesSz cx="6858000" cy="9144000"/>
  <p:custDataLst>
    <p:tags r:id="rId46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28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A1D0"/>
    <a:srgbClr val="ACB2D5"/>
    <a:srgbClr val="4C745A"/>
    <a:srgbClr val="669A79"/>
    <a:srgbClr val="446851"/>
    <a:srgbClr val="679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43"/>
    <p:restoredTop sz="94660"/>
  </p:normalViewPr>
  <p:slideViewPr>
    <p:cSldViewPr snapToGrid="0" showGuides="1">
      <p:cViewPr>
        <p:scale>
          <a:sx n="66" d="100"/>
          <a:sy n="66" d="100"/>
        </p:scale>
        <p:origin x="1674" y="1020"/>
      </p:cViewPr>
      <p:guideLst>
        <p:guide orient="horz" pos="2159"/>
        <p:guide pos="28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6" Type="http://schemas.openxmlformats.org/officeDocument/2006/relationships/tags" Target="tags/tag7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669A79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稻壳儿搜索;幻雨工作室_1"/>
          <p:cNvSpPr/>
          <p:nvPr userDrawn="1"/>
        </p:nvSpPr>
        <p:spPr>
          <a:xfrm>
            <a:off x="376238" y="376238"/>
            <a:ext cx="11439525" cy="6105525"/>
          </a:xfrm>
          <a:prstGeom prst="roundRect">
            <a:avLst>
              <a:gd name="adj" fmla="val 84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稻壳儿搜索;幻雨工作室_2"/>
          <p:cNvSpPr/>
          <p:nvPr userDrawn="1"/>
        </p:nvSpPr>
        <p:spPr>
          <a:xfrm>
            <a:off x="255588" y="255588"/>
            <a:ext cx="11680825" cy="6348413"/>
          </a:xfrm>
          <a:prstGeom prst="roundRect">
            <a:avLst>
              <a:gd name="adj" fmla="val 841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5124" name="稻壳儿搜索;幻雨工作室_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857500" cy="1706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稻壳儿搜索;幻雨工作室_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0663" y="4768850"/>
            <a:ext cx="3081337" cy="208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E81D92A2-F409-435B-BB84-EFB6EF777FC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C3609DBA-E70B-4CFF-95E3-8582E640D76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669A79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稻壳儿搜索;幻雨工作室_1"/>
          <p:cNvSpPr/>
          <p:nvPr userDrawn="1"/>
        </p:nvSpPr>
        <p:spPr>
          <a:xfrm>
            <a:off x="376238" y="376238"/>
            <a:ext cx="11439525" cy="6105525"/>
          </a:xfrm>
          <a:prstGeom prst="roundRect">
            <a:avLst>
              <a:gd name="adj" fmla="val 84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稻壳儿搜索;幻雨工作室_2"/>
          <p:cNvSpPr/>
          <p:nvPr userDrawn="1"/>
        </p:nvSpPr>
        <p:spPr>
          <a:xfrm>
            <a:off x="255588" y="255588"/>
            <a:ext cx="11680825" cy="6348413"/>
          </a:xfrm>
          <a:prstGeom prst="roundRect">
            <a:avLst>
              <a:gd name="adj" fmla="val 841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6148" name="稻壳儿搜索;幻雨工作室_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162550" cy="3084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稻壳儿搜索;幻雨工作室_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27813" y="3084513"/>
            <a:ext cx="5565775" cy="3773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稻壳儿搜索;幻雨工作室_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E81D92A2-F409-435B-BB84-EFB6EF777FC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C3609DBA-E70B-4CFF-95E3-8582E640D76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669A79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稻壳儿搜索;幻雨工作室_1"/>
          <p:cNvSpPr/>
          <p:nvPr userDrawn="1"/>
        </p:nvSpPr>
        <p:spPr>
          <a:xfrm>
            <a:off x="376238" y="376238"/>
            <a:ext cx="11439525" cy="6105525"/>
          </a:xfrm>
          <a:prstGeom prst="roundRect">
            <a:avLst>
              <a:gd name="adj" fmla="val 84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稻壳儿搜索;幻雨工作室_2"/>
          <p:cNvSpPr/>
          <p:nvPr userDrawn="1"/>
        </p:nvSpPr>
        <p:spPr>
          <a:xfrm>
            <a:off x="255588" y="255588"/>
            <a:ext cx="11680825" cy="6348413"/>
          </a:xfrm>
          <a:prstGeom prst="roundRect">
            <a:avLst>
              <a:gd name="adj" fmla="val 841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7172" name="稻壳儿搜索;幻雨工作室_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857500" cy="1706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稻壳儿搜索;幻雨工作室_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0663" y="4768850"/>
            <a:ext cx="3081337" cy="208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E81D92A2-F409-435B-BB84-EFB6EF777FC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C3609DBA-E70B-4CFF-95E3-8582E640D76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669A79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稻壳儿搜索;幻雨工作室_1"/>
          <p:cNvSpPr/>
          <p:nvPr userDrawn="1"/>
        </p:nvSpPr>
        <p:spPr>
          <a:xfrm>
            <a:off x="376238" y="376238"/>
            <a:ext cx="11439525" cy="6105525"/>
          </a:xfrm>
          <a:prstGeom prst="roundRect">
            <a:avLst>
              <a:gd name="adj" fmla="val 84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稻壳儿搜索;幻雨工作室_2"/>
          <p:cNvSpPr/>
          <p:nvPr userDrawn="1"/>
        </p:nvSpPr>
        <p:spPr>
          <a:xfrm>
            <a:off x="255588" y="255588"/>
            <a:ext cx="11680825" cy="6348413"/>
          </a:xfrm>
          <a:prstGeom prst="roundRect">
            <a:avLst>
              <a:gd name="adj" fmla="val 841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8196" name="稻壳儿搜索;幻雨工作室_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162550" cy="3084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稻壳儿搜索;幻雨工作室_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27813" y="3084513"/>
            <a:ext cx="5565775" cy="3773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8" name="稻壳儿搜索;幻雨工作室_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E81D92A2-F409-435B-BB84-EFB6EF777FC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C3609DBA-E70B-4CFF-95E3-8582E640D76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669A79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稻壳儿搜索;幻雨工作室_1"/>
          <p:cNvSpPr/>
          <p:nvPr userDrawn="1"/>
        </p:nvSpPr>
        <p:spPr>
          <a:xfrm>
            <a:off x="376238" y="376238"/>
            <a:ext cx="11439525" cy="6105525"/>
          </a:xfrm>
          <a:prstGeom prst="roundRect">
            <a:avLst>
              <a:gd name="adj" fmla="val 84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稻壳儿搜索;幻雨工作室_2"/>
          <p:cNvSpPr/>
          <p:nvPr userDrawn="1"/>
        </p:nvSpPr>
        <p:spPr>
          <a:xfrm>
            <a:off x="255588" y="255588"/>
            <a:ext cx="11680825" cy="6348413"/>
          </a:xfrm>
          <a:prstGeom prst="roundRect">
            <a:avLst>
              <a:gd name="adj" fmla="val 841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9220" name="稻壳儿搜索;幻雨工作室_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857500" cy="1706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稻壳儿搜索;幻雨工作室_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0663" y="4768850"/>
            <a:ext cx="3081337" cy="208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E81D92A2-F409-435B-BB84-EFB6EF777FC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C3609DBA-E70B-4CFF-95E3-8582E640D76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669A79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稻壳儿搜索;幻雨工作室_1"/>
          <p:cNvSpPr/>
          <p:nvPr userDrawn="1"/>
        </p:nvSpPr>
        <p:spPr>
          <a:xfrm>
            <a:off x="376238" y="376238"/>
            <a:ext cx="11439525" cy="6105525"/>
          </a:xfrm>
          <a:prstGeom prst="roundRect">
            <a:avLst>
              <a:gd name="adj" fmla="val 84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稻壳儿搜索;幻雨工作室_2"/>
          <p:cNvSpPr/>
          <p:nvPr userDrawn="1"/>
        </p:nvSpPr>
        <p:spPr>
          <a:xfrm>
            <a:off x="255588" y="255588"/>
            <a:ext cx="11680825" cy="6348413"/>
          </a:xfrm>
          <a:prstGeom prst="roundRect">
            <a:avLst>
              <a:gd name="adj" fmla="val 841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0244" name="稻壳儿搜索;幻雨工作室_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162550" cy="3084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稻壳儿搜索;幻雨工作室_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27813" y="3084513"/>
            <a:ext cx="5565775" cy="3773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稻壳儿搜索;幻雨工作室_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E81D92A2-F409-435B-BB84-EFB6EF777FC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C3609DBA-E70B-4CFF-95E3-8582E640D76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669A79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稻壳儿搜索;幻雨工作室_1"/>
          <p:cNvSpPr/>
          <p:nvPr userDrawn="1"/>
        </p:nvSpPr>
        <p:spPr>
          <a:xfrm>
            <a:off x="376238" y="376238"/>
            <a:ext cx="11439525" cy="6105525"/>
          </a:xfrm>
          <a:prstGeom prst="roundRect">
            <a:avLst>
              <a:gd name="adj" fmla="val 84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稻壳儿搜索;幻雨工作室_2"/>
          <p:cNvSpPr/>
          <p:nvPr userDrawn="1"/>
        </p:nvSpPr>
        <p:spPr>
          <a:xfrm>
            <a:off x="255588" y="255588"/>
            <a:ext cx="11680825" cy="6348413"/>
          </a:xfrm>
          <a:prstGeom prst="roundRect">
            <a:avLst>
              <a:gd name="adj" fmla="val 841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1268" name="稻壳儿搜索;幻雨工作室_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857500" cy="1706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稻壳儿搜索;幻雨工作室_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0663" y="4768850"/>
            <a:ext cx="3081337" cy="208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E81D92A2-F409-435B-BB84-EFB6EF777FC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C3609DBA-E70B-4CFF-95E3-8582E640D76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669A79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稻壳儿搜索;幻雨工作室_1"/>
          <p:cNvSpPr/>
          <p:nvPr userDrawn="1"/>
        </p:nvSpPr>
        <p:spPr>
          <a:xfrm>
            <a:off x="376238" y="376238"/>
            <a:ext cx="11439525" cy="6105525"/>
          </a:xfrm>
          <a:prstGeom prst="roundRect">
            <a:avLst>
              <a:gd name="adj" fmla="val 84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稻壳儿搜索;幻雨工作室_2"/>
          <p:cNvSpPr/>
          <p:nvPr userDrawn="1"/>
        </p:nvSpPr>
        <p:spPr>
          <a:xfrm>
            <a:off x="255588" y="255588"/>
            <a:ext cx="11680825" cy="6348413"/>
          </a:xfrm>
          <a:prstGeom prst="roundRect">
            <a:avLst>
              <a:gd name="adj" fmla="val 841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2292" name="稻壳儿搜索;幻雨工作室_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162550" cy="3084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稻壳儿搜索;幻雨工作室_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27813" y="3084513"/>
            <a:ext cx="5565775" cy="3773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稻壳儿搜索;幻雨工作室_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E81D92A2-F409-435B-BB84-EFB6EF777FC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fontAlgn="auto"/>
            <a:fld id="{C3609DBA-E70B-4CFF-95E3-8582E640D76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E81D92A2-F409-435B-BB84-EFB6EF777FC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C3609DBA-E70B-4CFF-95E3-8582E640D76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E81D92A2-F409-435B-BB84-EFB6EF777FC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C3609DBA-E70B-4CFF-95E3-8582E640D76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3074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75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E81D92A2-F409-435B-BB84-EFB6EF777FC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C3609DBA-E70B-4CFF-95E3-8582E640D76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4098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099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E81D92A2-F409-435B-BB84-EFB6EF777FC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C3609DBA-E70B-4CFF-95E3-8582E640D76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tags" Target="../tags/tag1.xml"/><Relationship Id="rId1" Type="http://schemas.openxmlformats.org/officeDocument/2006/relationships/hyperlink" Target="http://cwcwx.fjmu.edu.cn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1" Type="http://schemas.openxmlformats.org/officeDocument/2006/relationships/tags" Target="../tags/tag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1" Type="http://schemas.openxmlformats.org/officeDocument/2006/relationships/tags" Target="../tags/tag5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tags" Target="../tags/tag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3314" name="稻壳儿搜索;幻雨工作室_1"/>
          <p:cNvSpPr txBox="1"/>
          <p:nvPr/>
        </p:nvSpPr>
        <p:spPr>
          <a:xfrm>
            <a:off x="1473200" y="2173288"/>
            <a:ext cx="924560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4C74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福建医科大学</a:t>
            </a:r>
            <a:r>
              <a:rPr lang="en-US" altLang="zh-CN" sz="4000" dirty="0">
                <a:solidFill>
                  <a:srgbClr val="4C74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sz="4000" dirty="0">
                <a:solidFill>
                  <a:srgbClr val="4C74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年全日制博士</a:t>
            </a:r>
            <a:endParaRPr lang="zh-CN" altLang="en-US" sz="4000" dirty="0">
              <a:solidFill>
                <a:srgbClr val="4C74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4C74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网络报名操作手册</a:t>
            </a:r>
            <a:endParaRPr lang="en-US" altLang="zh-CN" sz="4000" dirty="0">
              <a:solidFill>
                <a:srgbClr val="4C74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en-US" sz="4000" dirty="0">
              <a:solidFill>
                <a:srgbClr val="4C74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稻壳儿搜索;幻雨工作室_5"/>
          <p:cNvSpPr/>
          <p:nvPr/>
        </p:nvSpPr>
        <p:spPr>
          <a:xfrm flipH="1">
            <a:off x="3895725" y="4575175"/>
            <a:ext cx="440055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defRPr/>
            </a:pPr>
            <a:r>
              <a:rPr kumimoji="0" 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4C745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福建医科大学研招办</a:t>
            </a:r>
            <a:endParaRPr kumimoji="0" lang="zh-CN" sz="2400" b="0" i="0" u="none" strike="noStrike" kern="1200" cap="none" spc="0" normalizeH="0" baseline="0" noProof="0" dirty="0">
              <a:ln>
                <a:noFill/>
              </a:ln>
              <a:solidFill>
                <a:srgbClr val="4C745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2530" name="稻壳儿搜索;幻雨工作室_1"/>
          <p:cNvSpPr txBox="1"/>
          <p:nvPr/>
        </p:nvSpPr>
        <p:spPr>
          <a:xfrm>
            <a:off x="681038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六、填写/修改申请信息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22531" name="文本框 1"/>
          <p:cNvSpPr txBox="1"/>
          <p:nvPr/>
        </p:nvSpPr>
        <p:spPr>
          <a:xfrm>
            <a:off x="458788" y="1106488"/>
            <a:ext cx="11347450" cy="15557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2.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学习工作经历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按实际情况填写从</a:t>
            </a:r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高中以来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的学习工作经历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，</a:t>
            </a:r>
            <a:endParaRPr lang="zh-CN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点击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“</a:t>
            </a:r>
            <a:r>
              <a:rPr lang="zh-CN" altLang="zh-CN" sz="2800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下一步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”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进入奖励处分。</a:t>
            </a:r>
            <a:endParaRPr lang="zh-CN" altLang="en-US" sz="2800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2253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2863" y="2855913"/>
            <a:ext cx="9640887" cy="27257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3554" name="稻壳儿搜索;幻雨工作室_1"/>
          <p:cNvSpPr txBox="1"/>
          <p:nvPr/>
        </p:nvSpPr>
        <p:spPr>
          <a:xfrm>
            <a:off x="681038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六、填写/修改申请信息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23555" name="文本框 1"/>
          <p:cNvSpPr txBox="1"/>
          <p:nvPr/>
        </p:nvSpPr>
        <p:spPr>
          <a:xfrm>
            <a:off x="458788" y="1106488"/>
            <a:ext cx="11347450" cy="19859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3.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奖励处分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按实际情况填写</a:t>
            </a:r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奖励处分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，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“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打印报名登记表时，只打印</a:t>
            </a:r>
            <a:r>
              <a:rPr lang="zh-CN" altLang="zh-CN" sz="28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前五条数据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，请根据奖励处分的重要性合理填写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”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。若无请直接点击下一步。</a:t>
            </a:r>
            <a:endParaRPr lang="zh-CN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点击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“</a:t>
            </a:r>
            <a:r>
              <a:rPr lang="zh-CN" altLang="zh-CN" sz="2800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下一步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”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进入家庭主要成员。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pic>
        <p:nvPicPr>
          <p:cNvPr id="23556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750" y="3400425"/>
            <a:ext cx="11388725" cy="2752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578" name="稻壳儿搜索;幻雨工作室_1"/>
          <p:cNvSpPr txBox="1"/>
          <p:nvPr/>
        </p:nvSpPr>
        <p:spPr>
          <a:xfrm>
            <a:off x="681038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六、填写/修改申请信息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24579" name="文本框 1"/>
          <p:cNvSpPr txBox="1"/>
          <p:nvPr/>
        </p:nvSpPr>
        <p:spPr>
          <a:xfrm>
            <a:off x="458788" y="1106488"/>
            <a:ext cx="11347450" cy="15557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4.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家庭主要成员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按实际情况填写</a:t>
            </a:r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家庭主要成员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，至少填写一行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。</a:t>
            </a:r>
            <a:endParaRPr lang="zh-CN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点击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“</a:t>
            </a:r>
            <a:r>
              <a:rPr lang="zh-CN" altLang="zh-CN" sz="2800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下一步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”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进入论文与课题情况。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pic>
        <p:nvPicPr>
          <p:cNvPr id="24580" name="图片 2"/>
          <p:cNvPicPr>
            <a:picLocks noChangeAspect="1"/>
          </p:cNvPicPr>
          <p:nvPr/>
        </p:nvPicPr>
        <p:blipFill>
          <a:blip r:embed="rId1"/>
          <a:srcRect r="9515"/>
          <a:stretch>
            <a:fillRect/>
          </a:stretch>
        </p:blipFill>
        <p:spPr>
          <a:xfrm>
            <a:off x="327025" y="3089275"/>
            <a:ext cx="11479213" cy="2781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5602" name="稻壳儿搜索;幻雨工作室_1"/>
          <p:cNvSpPr txBox="1"/>
          <p:nvPr/>
        </p:nvSpPr>
        <p:spPr>
          <a:xfrm>
            <a:off x="681038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六、填写/修改申请信息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25603" name="文本框 1"/>
          <p:cNvSpPr txBox="1"/>
          <p:nvPr/>
        </p:nvSpPr>
        <p:spPr>
          <a:xfrm>
            <a:off x="458788" y="1106488"/>
            <a:ext cx="11347450" cy="34512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5.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论文与课题情况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按实际情况填写</a:t>
            </a:r>
            <a:r>
              <a:rPr lang="zh-CN" altLang="en-US" sz="28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论文与课题情况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，打印报名登记表时，只打印</a:t>
            </a:r>
            <a:r>
              <a:rPr lang="zh-CN" altLang="zh-CN" sz="28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前十条数据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，请根据学术和科研成果的重要性合理填写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。</a:t>
            </a:r>
            <a:endParaRPr lang="zh-CN" altLang="en-US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发表论文情况、主持参与课题情况为必填项，若无请填写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“</a:t>
            </a:r>
            <a:r>
              <a:rPr lang="zh-CN" altLang="en-US" sz="2800" b="1" u="sng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无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”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，如下图所示。</a:t>
            </a:r>
            <a:endParaRPr lang="zh-CN" altLang="en-US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点击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“</a:t>
            </a:r>
            <a:r>
              <a:rPr lang="zh-CN" altLang="zh-CN" sz="2800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下一步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”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进入学位学历信息。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pic>
        <p:nvPicPr>
          <p:cNvPr id="25604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0" y="3127375"/>
            <a:ext cx="7715250" cy="3486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6626" name="稻壳儿搜索;幻雨工作室_1"/>
          <p:cNvSpPr txBox="1"/>
          <p:nvPr/>
        </p:nvSpPr>
        <p:spPr>
          <a:xfrm>
            <a:off x="681038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六、填写/修改申请信息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26627" name="文本框 1"/>
          <p:cNvSpPr txBox="1"/>
          <p:nvPr/>
        </p:nvSpPr>
        <p:spPr>
          <a:xfrm>
            <a:off x="458788" y="1106488"/>
            <a:ext cx="11347450" cy="19859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6.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学位学历信息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按实际情况填写</a:t>
            </a:r>
            <a:r>
              <a:rPr lang="zh-CN" altLang="en-US" sz="28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学位学历信息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，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“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硕士研究方向、硕士学位论文名称、硕士期间在研课题名称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”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，与后续资格评审密切相关，请认真填写。</a:t>
            </a:r>
            <a:endParaRPr lang="zh-CN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点击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“</a:t>
            </a:r>
            <a:r>
              <a:rPr lang="zh-CN" altLang="zh-CN" sz="2800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下一步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”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进入职称、执业信息。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pic>
        <p:nvPicPr>
          <p:cNvPr id="2662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9575" y="3082925"/>
            <a:ext cx="8905875" cy="3775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7650" name="稻壳儿搜索;幻雨工作室_1"/>
          <p:cNvSpPr txBox="1"/>
          <p:nvPr/>
        </p:nvSpPr>
        <p:spPr>
          <a:xfrm>
            <a:off x="681038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六、填写/修改申请信息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27651" name="文本框 1"/>
          <p:cNvSpPr txBox="1"/>
          <p:nvPr/>
        </p:nvSpPr>
        <p:spPr>
          <a:xfrm>
            <a:off x="458788" y="1106488"/>
            <a:ext cx="11347450" cy="1470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7.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职称、执业信息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按实际情况填写</a:t>
            </a:r>
            <a:r>
              <a:rPr lang="zh-CN" altLang="en-US" sz="28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职称、执业信息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，职称证书专业名称，请与中级证书上名称一致。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pic>
        <p:nvPicPr>
          <p:cNvPr id="27652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613" y="2576513"/>
            <a:ext cx="5591175" cy="4098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3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263" y="2679700"/>
            <a:ext cx="5000625" cy="3476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左箭头 12"/>
          <p:cNvSpPr/>
          <p:nvPr/>
        </p:nvSpPr>
        <p:spPr>
          <a:xfrm>
            <a:off x="4829175" y="4076700"/>
            <a:ext cx="50673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8674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0413" y="2859088"/>
            <a:ext cx="4476750" cy="31861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稻壳儿搜索;幻雨工作室_1"/>
          <p:cNvSpPr txBox="1"/>
          <p:nvPr/>
        </p:nvSpPr>
        <p:spPr>
          <a:xfrm>
            <a:off x="681038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六、填写/修改申请信息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28676" name="文本框 1"/>
          <p:cNvSpPr txBox="1"/>
          <p:nvPr/>
        </p:nvSpPr>
        <p:spPr>
          <a:xfrm>
            <a:off x="458788" y="1106488"/>
            <a:ext cx="11347450" cy="1470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7.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职称、执业信息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按实际情况填写</a:t>
            </a:r>
            <a:r>
              <a:rPr lang="zh-CN" altLang="en-US" sz="28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职称、执业信息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，医师资格、执业范围等相关信息，请与医师资格证或医师执业证上内容一致。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pic>
        <p:nvPicPr>
          <p:cNvPr id="28677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88" y="2874963"/>
            <a:ext cx="6410325" cy="3170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左箭头 12"/>
          <p:cNvSpPr/>
          <p:nvPr/>
        </p:nvSpPr>
        <p:spPr>
          <a:xfrm rot="20880000">
            <a:off x="5365750" y="4148138"/>
            <a:ext cx="4156075" cy="44132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9698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26338" y="2576513"/>
            <a:ext cx="2817812" cy="3756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9" name="稻壳儿搜索;幻雨工作室_1"/>
          <p:cNvSpPr txBox="1"/>
          <p:nvPr/>
        </p:nvSpPr>
        <p:spPr>
          <a:xfrm>
            <a:off x="681038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六、填写/修改申请信息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29700" name="文本框 1"/>
          <p:cNvSpPr txBox="1"/>
          <p:nvPr/>
        </p:nvSpPr>
        <p:spPr>
          <a:xfrm>
            <a:off x="458788" y="1106488"/>
            <a:ext cx="11347450" cy="1470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7.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职称、执业信息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按实际情况填写</a:t>
            </a:r>
            <a:r>
              <a:rPr lang="zh-CN" altLang="en-US" sz="28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职称、执业信息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，住培证书专业，请与住培合格证书上内容一致。点击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“</a:t>
            </a:r>
            <a:r>
              <a:rPr lang="zh-CN" altLang="zh-CN" sz="2800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下一步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”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进入报考信息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。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pic>
        <p:nvPicPr>
          <p:cNvPr id="2" name="图片 2" descr="截图_20250507104810"/>
          <p:cNvPicPr>
            <a:picLocks noChangeAspect="1"/>
          </p:cNvPicPr>
          <p:nvPr/>
        </p:nvPicPr>
        <p:blipFill>
          <a:blip r:embed="rId2"/>
          <a:srcRect l="3766" t="27954" r="35838" b="7657"/>
          <a:stretch>
            <a:fillRect/>
          </a:stretch>
        </p:blipFill>
        <p:spPr>
          <a:xfrm>
            <a:off x="354013" y="2576513"/>
            <a:ext cx="6469062" cy="3879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02" name="文本框 3"/>
          <p:cNvSpPr txBox="1"/>
          <p:nvPr/>
        </p:nvSpPr>
        <p:spPr>
          <a:xfrm>
            <a:off x="458788" y="5964238"/>
            <a:ext cx="32543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>
                <a:latin typeface="等线" panose="02010600030101010101" charset="-122"/>
                <a:ea typeface="等线" panose="02010600030101010101" charset="-122"/>
              </a:rPr>
              <a:t>“应届专硕”选“</a:t>
            </a:r>
            <a:r>
              <a:rPr lang="zh-CN" altLang="en-US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拟于入学前取得</a:t>
            </a:r>
            <a:r>
              <a:rPr lang="zh-CN" altLang="en-US">
                <a:latin typeface="等线" panose="02010600030101010101" charset="-122"/>
                <a:ea typeface="等线" panose="02010600030101010101" charset="-122"/>
              </a:rPr>
              <a:t>”</a:t>
            </a:r>
            <a:endParaRPr lang="zh-CN" altLang="en-US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22" name="稻壳儿搜索;幻雨工作室_1"/>
          <p:cNvSpPr txBox="1"/>
          <p:nvPr/>
        </p:nvSpPr>
        <p:spPr>
          <a:xfrm>
            <a:off x="681038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六、填写/修改申请信息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30723" name="文本框 1"/>
          <p:cNvSpPr txBox="1"/>
          <p:nvPr/>
        </p:nvSpPr>
        <p:spPr>
          <a:xfrm>
            <a:off x="458788" y="1106488"/>
            <a:ext cx="11347450" cy="1470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8.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报考信息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按实际情况填写</a:t>
            </a:r>
            <a:r>
              <a:rPr lang="zh-CN" altLang="en-US" sz="28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报考信息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，</a:t>
            </a:r>
            <a:r>
              <a:rPr lang="en-US" altLang="zh-CN" sz="28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“</a:t>
            </a:r>
            <a:r>
              <a:rPr lang="zh-CN" altLang="en-US" sz="28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报考类别</a:t>
            </a:r>
            <a:r>
              <a:rPr lang="en-US" altLang="zh-CN" sz="28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”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与后续资格评审计分方式相关，请按照实际情况慎重选择。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点击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“</a:t>
            </a:r>
            <a:r>
              <a:rPr lang="zh-CN" altLang="zh-CN" sz="2800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下一步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”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进入考生联系方式。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pic>
        <p:nvPicPr>
          <p:cNvPr id="307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925" y="2576513"/>
            <a:ext cx="7820025" cy="39671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1746" name="稻壳儿搜索;幻雨工作室_1"/>
          <p:cNvSpPr txBox="1"/>
          <p:nvPr/>
        </p:nvSpPr>
        <p:spPr>
          <a:xfrm>
            <a:off x="681038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六、填写/修改申请信息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31747" name="文本框 1"/>
          <p:cNvSpPr txBox="1"/>
          <p:nvPr/>
        </p:nvSpPr>
        <p:spPr>
          <a:xfrm>
            <a:off x="458788" y="1106488"/>
            <a:ext cx="11347450" cy="1470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9.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考生联系方式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按实际情况填写</a:t>
            </a:r>
            <a:r>
              <a:rPr lang="zh-CN" altLang="en-US" sz="28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考生联系方式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，通讯地址为后续接收录取通知书的地址，移动电话和电子邮箱请保持畅通状态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。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点击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“</a:t>
            </a:r>
            <a:r>
              <a:rPr lang="zh-CN" altLang="zh-CN" sz="2800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下一步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”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进入考生外语水平。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pic>
        <p:nvPicPr>
          <p:cNvPr id="31748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388" y="2863850"/>
            <a:ext cx="8478837" cy="3246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4338" name="稻壳儿搜索;幻雨工作室_1"/>
          <p:cNvSpPr txBox="1"/>
          <p:nvPr/>
        </p:nvSpPr>
        <p:spPr>
          <a:xfrm>
            <a:off x="681038" y="584200"/>
            <a:ext cx="2316162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一、报名网址</a:t>
            </a:r>
            <a:endParaRPr lang="zh-CN" altLang="zh-CN" sz="16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4339" name="文本框 1"/>
          <p:cNvSpPr txBox="1"/>
          <p:nvPr/>
        </p:nvSpPr>
        <p:spPr>
          <a:xfrm>
            <a:off x="869950" y="1319213"/>
            <a:ext cx="10131425" cy="13477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  <a:buChar char="u"/>
            </a:pPr>
            <a:r>
              <a:rPr lang="zh-CN" altLang="en-US" sz="24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输入网址：</a:t>
            </a:r>
            <a:r>
              <a:rPr lang="en-US" altLang="zh-CN" sz="24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  <a:hlinkClick r:id="rId1"/>
              </a:rPr>
              <a:t>http://gsas.fjmu.edu.cn </a:t>
            </a:r>
            <a:endParaRPr lang="en-US" altLang="zh-CN" sz="2400" baseline="0" dirty="0">
              <a:latin typeface="等线" panose="02010600030101010101" charset="-122"/>
              <a:ea typeface="等线" panose="02010600030101010101" charset="-122"/>
              <a:hlinkClick r:id="rId1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  <a:buChar char="u"/>
            </a:pPr>
            <a:r>
              <a:rPr lang="zh-CN" altLang="en-US" sz="24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第一步：招生项目选择</a:t>
            </a:r>
            <a:r>
              <a:rPr lang="zh-CN" altLang="en-US" sz="24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“博士研究生报考”</a:t>
            </a:r>
            <a:endParaRPr lang="zh-CN" altLang="en-US" sz="2400" b="1" dirty="0">
              <a:solidFill>
                <a:srgbClr val="FF0000"/>
              </a:solidFill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  <a:buChar char="u"/>
            </a:pPr>
            <a:r>
              <a:rPr lang="zh-CN" altLang="en-US" sz="2400">
                <a:latin typeface="等线" panose="02010600030101010101" charset="-122"/>
                <a:ea typeface="等线" panose="02010600030101010101" charset="-122"/>
              </a:rPr>
              <a:t>第二步：点击</a:t>
            </a:r>
            <a:r>
              <a:rPr lang="zh-CN" altLang="en-US" sz="24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“免费注册”</a:t>
            </a:r>
            <a:endParaRPr lang="zh-CN" altLang="en-US" sz="2400" b="1" dirty="0">
              <a:solidFill>
                <a:srgbClr val="FF0000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14340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04838" y="2667000"/>
            <a:ext cx="10982325" cy="3395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1" name="文本框 5"/>
          <p:cNvSpPr txBox="1"/>
          <p:nvPr/>
        </p:nvSpPr>
        <p:spPr>
          <a:xfrm>
            <a:off x="9372600" y="3438525"/>
            <a:ext cx="1200150" cy="5826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342" name="文本框 6"/>
          <p:cNvSpPr txBox="1"/>
          <p:nvPr/>
        </p:nvSpPr>
        <p:spPr>
          <a:xfrm>
            <a:off x="8937625" y="5127625"/>
            <a:ext cx="1200150" cy="5826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2770" name="稻壳儿搜索;幻雨工作室_1"/>
          <p:cNvSpPr txBox="1"/>
          <p:nvPr/>
        </p:nvSpPr>
        <p:spPr>
          <a:xfrm>
            <a:off x="681038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六、填写/修改申请信息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32771" name="文本框 1"/>
          <p:cNvSpPr txBox="1"/>
          <p:nvPr/>
        </p:nvSpPr>
        <p:spPr>
          <a:xfrm>
            <a:off x="458788" y="1106488"/>
            <a:ext cx="11347450" cy="15557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10.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考生外语水平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按实际情况填写</a:t>
            </a:r>
            <a:r>
              <a:rPr lang="zh-CN" altLang="en-US" sz="28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考生外语水平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。</a:t>
            </a:r>
            <a:endParaRPr lang="zh-CN" altLang="en-US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点击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“</a:t>
            </a:r>
            <a:r>
              <a:rPr lang="zh-CN" altLang="zh-CN" sz="2800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下一步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”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进入推荐人信息维护。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4889" t="38556" r="5718" b="5033"/>
          <a:stretch>
            <a:fillRect/>
          </a:stretch>
        </p:blipFill>
        <p:spPr>
          <a:xfrm>
            <a:off x="459105" y="2662555"/>
            <a:ext cx="11207115" cy="39782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3794" name="稻壳儿搜索;幻雨工作室_1"/>
          <p:cNvSpPr txBox="1"/>
          <p:nvPr/>
        </p:nvSpPr>
        <p:spPr>
          <a:xfrm>
            <a:off x="681038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六、填写/修改申请信息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33795" name="文本框 1"/>
          <p:cNvSpPr txBox="1"/>
          <p:nvPr/>
        </p:nvSpPr>
        <p:spPr>
          <a:xfrm>
            <a:off x="458788" y="1106488"/>
            <a:ext cx="11452225" cy="19859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11.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推荐人信息维护</a:t>
            </a:r>
            <a:endParaRPr lang="zh-CN" altLang="en-US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按实际情况填写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2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条</a:t>
            </a:r>
            <a:r>
              <a:rPr lang="zh-CN" altLang="en-US" sz="28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推荐人信息，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推荐人要求：</a:t>
            </a:r>
            <a:r>
              <a:rPr lang="zh-CN" altLang="en-US" sz="28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申请学科</a:t>
            </a:r>
            <a:r>
              <a:rPr lang="zh-CN" altLang="en-US" sz="2800" b="1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专业领域内</a:t>
            </a:r>
            <a:r>
              <a:rPr lang="zh-CN" altLang="en-US" sz="28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两位教授</a:t>
            </a:r>
            <a:r>
              <a:rPr lang="zh-CN" altLang="en-US" sz="2800" b="1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（或</a:t>
            </a:r>
            <a:r>
              <a:rPr lang="zh-CN" altLang="en-US" sz="28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相当正高专业技术职称</a:t>
            </a:r>
            <a:r>
              <a:rPr lang="zh-CN" altLang="en-US" sz="2800" b="1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的专家）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。每条填写完成请点击</a:t>
            </a:r>
            <a:r>
              <a:rPr lang="en-US" altLang="zh-CN" sz="28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“</a:t>
            </a:r>
            <a:r>
              <a:rPr lang="zh-CN" altLang="en-US" sz="28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保存</a:t>
            </a:r>
            <a:r>
              <a:rPr lang="en-US" altLang="zh-CN" sz="28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”</a:t>
            </a:r>
            <a:endParaRPr lang="zh-CN" altLang="en-US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点击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“</a:t>
            </a:r>
            <a:r>
              <a:rPr lang="zh-CN" altLang="zh-CN" sz="2800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下一步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”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进入上传照片。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pic>
        <p:nvPicPr>
          <p:cNvPr id="33796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8163" y="3371850"/>
            <a:ext cx="10915650" cy="2686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4818" name="稻壳儿搜索;幻雨工作室_1"/>
          <p:cNvSpPr txBox="1"/>
          <p:nvPr/>
        </p:nvSpPr>
        <p:spPr>
          <a:xfrm>
            <a:off x="681038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六、填写/修改申请信息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34819" name="文本框 1"/>
          <p:cNvSpPr txBox="1"/>
          <p:nvPr/>
        </p:nvSpPr>
        <p:spPr>
          <a:xfrm>
            <a:off x="458788" y="1106488"/>
            <a:ext cx="11347450" cy="10382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12.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上传照片</a:t>
            </a:r>
            <a:endParaRPr lang="zh-CN" altLang="en-US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按系统要求上传照片，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点击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“</a:t>
            </a:r>
            <a:r>
              <a:rPr lang="zh-CN" altLang="zh-CN" sz="2800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下一步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”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进入上传材料。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pic>
        <p:nvPicPr>
          <p:cNvPr id="3482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6725" y="2144713"/>
            <a:ext cx="7970838" cy="42910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5842" name="稻壳儿搜索;幻雨工作室_1"/>
          <p:cNvSpPr txBox="1"/>
          <p:nvPr/>
        </p:nvSpPr>
        <p:spPr>
          <a:xfrm>
            <a:off x="681038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六、填写/修改申请信息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35843" name="文本框 1"/>
          <p:cNvSpPr txBox="1"/>
          <p:nvPr/>
        </p:nvSpPr>
        <p:spPr>
          <a:xfrm>
            <a:off x="458788" y="1106488"/>
            <a:ext cx="11347450" cy="25034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13.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上传材料（附重点材料说明）</a:t>
            </a:r>
            <a:endParaRPr lang="zh-CN" altLang="en-US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材料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1-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报名信息简明表</a:t>
            </a:r>
            <a:endParaRPr lang="zh-CN" altLang="en-US" sz="2800" b="1">
              <a:solidFill>
                <a:srgbClr val="FF0000"/>
              </a:solidFill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在材料上传页面，点击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“</a:t>
            </a:r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打印报名信息简明表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”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，点击右上角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“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下载打印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”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，核对信息，无误后</a:t>
            </a:r>
            <a:r>
              <a:rPr lang="zh-CN" altLang="en-US" sz="2800" b="1" u="sng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签名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上传至材料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1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。</a:t>
            </a:r>
            <a:endParaRPr lang="zh-CN" altLang="en-US" sz="280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endParaRPr lang="en-US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pic>
        <p:nvPicPr>
          <p:cNvPr id="35844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" y="4841875"/>
            <a:ext cx="11125200" cy="174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5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63" y="3133725"/>
            <a:ext cx="10029825" cy="1668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6" name="文本框 1"/>
          <p:cNvSpPr txBox="1"/>
          <p:nvPr/>
        </p:nvSpPr>
        <p:spPr>
          <a:xfrm>
            <a:off x="3597275" y="5335588"/>
            <a:ext cx="615950" cy="3492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 anchorCtr="0"/>
          <a:p>
            <a:r>
              <a:rPr lang="en-US" altLang="zh-CN" sz="1600" b="1">
                <a:latin typeface="宋体" panose="02010600030101010101" pitchFamily="2" charset="-122"/>
                <a:ea typeface="宋体" panose="02010600030101010101" pitchFamily="2" charset="-122"/>
              </a:rPr>
              <a:t>2026</a:t>
            </a:r>
            <a:endParaRPr lang="en-US" altLang="zh-CN" sz="16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6866" name="稻壳儿搜索;幻雨工作室_1"/>
          <p:cNvSpPr txBox="1"/>
          <p:nvPr/>
        </p:nvSpPr>
        <p:spPr>
          <a:xfrm>
            <a:off x="681038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六、填写/修改申请信息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36867" name="文本框 1"/>
          <p:cNvSpPr txBox="1"/>
          <p:nvPr/>
        </p:nvSpPr>
        <p:spPr>
          <a:xfrm>
            <a:off x="458788" y="1106488"/>
            <a:ext cx="11347450" cy="10382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13.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上传材料（附重点材料说明）</a:t>
            </a:r>
            <a:endParaRPr lang="zh-CN" altLang="en-US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材料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2-思想政治素质和品德考核表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，需加盖档案所在单位人事部门公章</a:t>
            </a:r>
            <a:endParaRPr lang="zh-CN" altLang="en-US" sz="280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pic>
        <p:nvPicPr>
          <p:cNvPr id="36868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5313" y="2133600"/>
            <a:ext cx="3286125" cy="4349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9" name="文本框 99"/>
          <p:cNvSpPr txBox="1"/>
          <p:nvPr/>
        </p:nvSpPr>
        <p:spPr>
          <a:xfrm>
            <a:off x="4171950" y="2330450"/>
            <a:ext cx="754062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400" b="1" u="sng">
                <a:solidFill>
                  <a:srgbClr val="FF0000"/>
                </a:solidFill>
                <a:latin typeface="等线" panose="02010600030101010101" charset="-122"/>
                <a:ea typeface="宋体" panose="02010600030101010101" pitchFamily="2" charset="-122"/>
              </a:rPr>
              <a:t>最高学历：</a:t>
            </a:r>
            <a:r>
              <a:rPr lang="zh-CN" altLang="zh-CN" sz="2400">
                <a:latin typeface="等线" panose="02010600030101010101" charset="-122"/>
                <a:ea typeface="宋体" panose="02010600030101010101" pitchFamily="2" charset="-122"/>
              </a:rPr>
              <a:t>以报考学历为准，应届硕士生填</a:t>
            </a:r>
            <a:r>
              <a:rPr lang="zh-CN" altLang="zh-CN" sz="2400" b="1" u="sng">
                <a:latin typeface="等线" panose="02010600030101010101" charset="-122"/>
                <a:ea typeface="宋体" panose="02010600030101010101" pitchFamily="2" charset="-122"/>
              </a:rPr>
              <a:t>硕士研究生</a:t>
            </a:r>
            <a:r>
              <a:rPr lang="zh-CN" altLang="zh-CN" sz="2400">
                <a:latin typeface="等线" panose="02010600030101010101" charset="-122"/>
                <a:ea typeface="宋体" panose="02010600030101010101" pitchFamily="2" charset="-122"/>
              </a:rPr>
              <a:t>；硕博连读生填</a:t>
            </a:r>
            <a:r>
              <a:rPr lang="zh-CN" altLang="zh-CN" sz="2400" b="1" u="sng">
                <a:latin typeface="等线" panose="02010600030101010101" charset="-122"/>
                <a:ea typeface="宋体" panose="02010600030101010101" pitchFamily="2" charset="-122"/>
              </a:rPr>
              <a:t>大学本科生</a:t>
            </a:r>
            <a:r>
              <a:rPr lang="zh-CN" altLang="zh-CN" sz="2400">
                <a:latin typeface="等线" panose="02010600030101010101" charset="-122"/>
                <a:ea typeface="宋体" panose="02010600030101010101" pitchFamily="2" charset="-122"/>
              </a:rPr>
              <a:t>；往届生以实际情况为准。</a:t>
            </a:r>
            <a:endParaRPr lang="zh-CN" altLang="zh-CN" sz="2400">
              <a:latin typeface="等线" panose="02010600030101010101" charset="-122"/>
              <a:ea typeface="宋体" panose="02010600030101010101" pitchFamily="2" charset="-122"/>
            </a:endParaRPr>
          </a:p>
          <a:p>
            <a:r>
              <a:rPr lang="zh-CN" altLang="zh-CN" sz="2400" b="1" u="sng">
                <a:solidFill>
                  <a:srgbClr val="FF0000"/>
                </a:solidFill>
                <a:latin typeface="等线" panose="02010600030101010101" charset="-122"/>
                <a:ea typeface="宋体" panose="02010600030101010101" pitchFamily="2" charset="-122"/>
              </a:rPr>
              <a:t>最高学位：</a:t>
            </a:r>
            <a:r>
              <a:rPr lang="zh-CN" altLang="zh-CN" sz="2400">
                <a:latin typeface="等线" panose="02010600030101010101" charset="-122"/>
                <a:ea typeface="宋体" panose="02010600030101010101" pitchFamily="2" charset="-122"/>
              </a:rPr>
              <a:t>以报考学位为准，应届硕士生填</a:t>
            </a:r>
            <a:r>
              <a:rPr lang="zh-CN" altLang="zh-CN" sz="2400" b="1" u="sng">
                <a:latin typeface="等线" panose="02010600030101010101" charset="-122"/>
                <a:ea typeface="宋体" panose="02010600030101010101" pitchFamily="2" charset="-122"/>
              </a:rPr>
              <a:t>硕士学位</a:t>
            </a:r>
            <a:r>
              <a:rPr lang="zh-CN" altLang="zh-CN" sz="2400">
                <a:latin typeface="等线" panose="02010600030101010101" charset="-122"/>
                <a:ea typeface="宋体" panose="02010600030101010101" pitchFamily="2" charset="-122"/>
              </a:rPr>
              <a:t>；硕博连读生填</a:t>
            </a:r>
            <a:r>
              <a:rPr lang="zh-CN" altLang="zh-CN" sz="2400" b="1" u="sng">
                <a:latin typeface="等线" panose="02010600030101010101" charset="-122"/>
                <a:ea typeface="宋体" panose="02010600030101010101" pitchFamily="2" charset="-122"/>
              </a:rPr>
              <a:t>学士学位</a:t>
            </a:r>
            <a:r>
              <a:rPr lang="zh-CN" altLang="zh-CN" sz="2400">
                <a:latin typeface="等线" panose="02010600030101010101" charset="-122"/>
                <a:ea typeface="宋体" panose="02010600030101010101" pitchFamily="2" charset="-122"/>
              </a:rPr>
              <a:t>；往届生以实际情况为准。</a:t>
            </a:r>
            <a:endParaRPr lang="zh-CN" altLang="zh-CN" sz="2400">
              <a:latin typeface="等线" panose="02010600030101010101" charset="-122"/>
              <a:ea typeface="宋体" panose="02010600030101010101" pitchFamily="2" charset="-122"/>
            </a:endParaRPr>
          </a:p>
          <a:p>
            <a:endParaRPr lang="zh-CN" altLang="zh-CN" sz="2400">
              <a:latin typeface="等线" panose="02010600030101010101" charset="-122"/>
              <a:ea typeface="宋体" panose="02010600030101010101" pitchFamily="2" charset="-122"/>
            </a:endParaRPr>
          </a:p>
          <a:p>
            <a:r>
              <a:rPr lang="zh-CN" altLang="zh-CN" sz="2400">
                <a:latin typeface="等线" panose="02010600030101010101" charset="-122"/>
                <a:ea typeface="宋体" panose="02010600030101010101" pitchFamily="2" charset="-122"/>
              </a:rPr>
              <a:t>报考</a:t>
            </a:r>
            <a:r>
              <a:rPr lang="en-US" altLang="zh-CN" sz="2400">
                <a:latin typeface="等线" panose="02010600030101010101" charset="-122"/>
                <a:ea typeface="宋体" panose="02010600030101010101" pitchFamily="2" charset="-122"/>
              </a:rPr>
              <a:t>“</a:t>
            </a:r>
            <a:r>
              <a:rPr lang="zh-CN" altLang="zh-CN" sz="2400" b="1" u="sng">
                <a:latin typeface="等线" panose="02010600030101010101" charset="-122"/>
                <a:ea typeface="宋体" panose="02010600030101010101" pitchFamily="2" charset="-122"/>
              </a:rPr>
              <a:t>定向培养</a:t>
            </a:r>
            <a:r>
              <a:rPr lang="en-US" altLang="zh-CN" sz="2400">
                <a:latin typeface="等线" panose="02010600030101010101" charset="-122"/>
                <a:ea typeface="宋体" panose="02010600030101010101" pitchFamily="2" charset="-122"/>
              </a:rPr>
              <a:t>”</a:t>
            </a:r>
            <a:r>
              <a:rPr lang="zh-CN" altLang="zh-CN" sz="2400">
                <a:latin typeface="等线" panose="02010600030101010101" charset="-122"/>
                <a:ea typeface="宋体" panose="02010600030101010101" pitchFamily="2" charset="-122"/>
              </a:rPr>
              <a:t>，请写明“</a:t>
            </a:r>
            <a:r>
              <a:rPr lang="zh-CN" altLang="zh-CN" sz="2400" b="1" u="sng">
                <a:solidFill>
                  <a:srgbClr val="FF0000"/>
                </a:solidFill>
                <a:latin typeface="等线" panose="02010600030101010101" charset="-122"/>
                <a:ea typeface="宋体" panose="02010600030101010101" pitchFamily="2" charset="-122"/>
              </a:rPr>
              <a:t>同意定向培养</a:t>
            </a:r>
            <a:r>
              <a:rPr lang="zh-CN" altLang="zh-CN" sz="2400">
                <a:latin typeface="等线" panose="02010600030101010101" charset="-122"/>
                <a:ea typeface="宋体" panose="02010600030101010101" pitchFamily="2" charset="-122"/>
              </a:rPr>
              <a:t>”;</a:t>
            </a:r>
            <a:endParaRPr lang="zh-CN" altLang="zh-CN" sz="2400">
              <a:latin typeface="等线" panose="02010600030101010101" charset="-122"/>
              <a:ea typeface="宋体" panose="02010600030101010101" pitchFamily="2" charset="-122"/>
            </a:endParaRPr>
          </a:p>
          <a:p>
            <a:r>
              <a:rPr lang="zh-CN" altLang="zh-CN" sz="2400">
                <a:latin typeface="等线" panose="02010600030101010101" charset="-122"/>
                <a:ea typeface="宋体" panose="02010600030101010101" pitchFamily="2" charset="-122"/>
              </a:rPr>
              <a:t>报考</a:t>
            </a:r>
            <a:r>
              <a:rPr lang="en-US" altLang="zh-CN" sz="2400">
                <a:latin typeface="等线" panose="02010600030101010101" charset="-122"/>
                <a:ea typeface="宋体" panose="02010600030101010101" pitchFamily="2" charset="-122"/>
              </a:rPr>
              <a:t>“</a:t>
            </a:r>
            <a:r>
              <a:rPr lang="zh-CN" altLang="en-US" sz="2400" b="1" u="sng">
                <a:latin typeface="等线" panose="02010600030101010101" charset="-122"/>
                <a:ea typeface="宋体" panose="02010600030101010101" pitchFamily="2" charset="-122"/>
              </a:rPr>
              <a:t>非定向培养</a:t>
            </a:r>
            <a:r>
              <a:rPr lang="en-US" altLang="zh-CN" sz="2400">
                <a:latin typeface="等线" panose="02010600030101010101" charset="-122"/>
                <a:ea typeface="宋体" panose="02010600030101010101" pitchFamily="2" charset="-122"/>
              </a:rPr>
              <a:t>”</a:t>
            </a:r>
            <a:r>
              <a:rPr lang="zh-CN" altLang="en-US" sz="2400">
                <a:latin typeface="等线" panose="02010600030101010101" charset="-122"/>
                <a:ea typeface="宋体" panose="02010600030101010101" pitchFamily="2" charset="-122"/>
              </a:rPr>
              <a:t>，</a:t>
            </a:r>
            <a:r>
              <a:rPr lang="zh-CN" altLang="zh-CN" sz="2400">
                <a:latin typeface="等线" panose="02010600030101010101" charset="-122"/>
                <a:ea typeface="宋体" panose="02010600030101010101" pitchFamily="2" charset="-122"/>
              </a:rPr>
              <a:t>请写明“</a:t>
            </a:r>
            <a:r>
              <a:rPr lang="zh-CN" altLang="zh-CN" sz="2400" b="1" u="sng">
                <a:solidFill>
                  <a:srgbClr val="FF0000"/>
                </a:solidFill>
                <a:latin typeface="等线" panose="02010600030101010101" charset="-122"/>
                <a:ea typeface="宋体" panose="02010600030101010101" pitchFamily="2" charset="-122"/>
              </a:rPr>
              <a:t>同意报考</a:t>
            </a:r>
            <a:r>
              <a:rPr lang="zh-CN" altLang="zh-CN" sz="2400">
                <a:latin typeface="等线" panose="02010600030101010101" charset="-122"/>
                <a:ea typeface="宋体" panose="02010600030101010101" pitchFamily="2" charset="-122"/>
              </a:rPr>
              <a:t>”</a:t>
            </a:r>
            <a:endParaRPr lang="zh-CN" altLang="zh-CN" sz="2400">
              <a:latin typeface="等线" panose="02010600030101010101" charset="-122"/>
              <a:ea typeface="宋体" panose="02010600030101010101" pitchFamily="2" charset="-122"/>
            </a:endParaRPr>
          </a:p>
          <a:p>
            <a:endParaRPr lang="zh-CN" altLang="en-US" sz="2400">
              <a:latin typeface="等线" panose="02010600030101010101" charset="-122"/>
              <a:ea typeface="宋体" panose="02010600030101010101" pitchFamily="2" charset="-122"/>
            </a:endParaRPr>
          </a:p>
          <a:p>
            <a:r>
              <a:rPr lang="zh-CN" altLang="en-US" sz="24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需加盖档案所在单位人事部门公章，档案存放人才市场的，由人才市场盖章。</a:t>
            </a:r>
            <a:endParaRPr lang="zh-CN" altLang="en-US" sz="2400">
              <a:latin typeface="等线" panose="02010600030101010101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7890" name="稻壳儿搜索;幻雨工作室_1"/>
          <p:cNvSpPr txBox="1"/>
          <p:nvPr/>
        </p:nvSpPr>
        <p:spPr>
          <a:xfrm>
            <a:off x="681038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六、填写/修改申请信息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37891" name="文本框 1"/>
          <p:cNvSpPr txBox="1"/>
          <p:nvPr/>
        </p:nvSpPr>
        <p:spPr>
          <a:xfrm>
            <a:off x="458788" y="1106488"/>
            <a:ext cx="11347450" cy="1470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13.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上传材料（附重点材料说明）</a:t>
            </a:r>
            <a:endParaRPr lang="zh-CN" altLang="en-US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材料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3-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专家推荐书，需</a:t>
            </a:r>
            <a:r>
              <a:rPr lang="zh-CN" altLang="en-US" sz="2800" u="sng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报考学科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专业领域内两位</a:t>
            </a:r>
            <a:r>
              <a:rPr lang="zh-CN" altLang="en-US" sz="2800" b="1" u="sng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教授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（或相当专业技术</a:t>
            </a:r>
            <a:r>
              <a:rPr lang="zh-CN" altLang="en-US" sz="2800" b="1" u="sng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正高职称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的专家）的书面推荐意见</a:t>
            </a:r>
            <a:endParaRPr lang="zh-CN" altLang="en-US" sz="280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37892" name="文本框 99"/>
          <p:cNvSpPr txBox="1"/>
          <p:nvPr/>
        </p:nvSpPr>
        <p:spPr>
          <a:xfrm>
            <a:off x="4219575" y="2886075"/>
            <a:ext cx="7377113" cy="30448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400" b="1" u="sng">
                <a:latin typeface="等线" panose="02010600030101010101" charset="-122"/>
                <a:ea typeface="宋体" panose="02010600030101010101" pitchFamily="2" charset="-122"/>
              </a:rPr>
              <a:t>报考专业</a:t>
            </a:r>
            <a:r>
              <a:rPr lang="zh-CN" altLang="zh-CN" sz="2400">
                <a:latin typeface="等线" panose="02010600030101010101" charset="-122"/>
                <a:ea typeface="宋体" panose="02010600030101010101" pitchFamily="2" charset="-122"/>
              </a:rPr>
              <a:t>说明：报考专业应与招生目录中一致</a:t>
            </a:r>
            <a:endParaRPr lang="zh-CN" altLang="zh-CN" sz="2400">
              <a:latin typeface="等线" panose="02010600030101010101" charset="-122"/>
              <a:ea typeface="宋体" panose="02010600030101010101" pitchFamily="2" charset="-122"/>
            </a:endParaRPr>
          </a:p>
          <a:p>
            <a:endParaRPr lang="zh-CN" altLang="zh-CN" sz="2400">
              <a:latin typeface="等线" panose="02010600030101010101" charset="-122"/>
              <a:ea typeface="宋体" panose="02010600030101010101" pitchFamily="2" charset="-122"/>
            </a:endParaRPr>
          </a:p>
          <a:p>
            <a:r>
              <a:rPr lang="zh-CN" altLang="zh-CN" sz="2400" b="1" u="sng">
                <a:latin typeface="等线" panose="02010600030101010101" charset="-122"/>
                <a:ea typeface="宋体" panose="02010600030101010101" pitchFamily="2" charset="-122"/>
              </a:rPr>
              <a:t>职称</a:t>
            </a:r>
            <a:r>
              <a:rPr lang="zh-CN" altLang="zh-CN" sz="2400">
                <a:latin typeface="等线" panose="02010600030101010101" charset="-122"/>
                <a:ea typeface="宋体" panose="02010600030101010101" pitchFamily="2" charset="-122"/>
              </a:rPr>
              <a:t>说明：职称需为</a:t>
            </a:r>
            <a:r>
              <a:rPr lang="zh-CN" altLang="zh-CN" sz="2400" b="1" u="sng">
                <a:solidFill>
                  <a:srgbClr val="FF0000"/>
                </a:solidFill>
                <a:latin typeface="等线" panose="02010600030101010101" charset="-122"/>
                <a:ea typeface="宋体" panose="02010600030101010101" pitchFamily="2" charset="-122"/>
              </a:rPr>
              <a:t>正高</a:t>
            </a:r>
            <a:r>
              <a:rPr lang="zh-CN" altLang="zh-CN" sz="2400">
                <a:latin typeface="等线" panose="02010600030101010101" charset="-122"/>
                <a:ea typeface="宋体" panose="02010600030101010101" pitchFamily="2" charset="-122"/>
              </a:rPr>
              <a:t>职称，如“教授、主任医师、主任技师、主任药师、主任护师、研究员”等</a:t>
            </a:r>
            <a:endParaRPr lang="zh-CN" altLang="zh-CN" sz="2400">
              <a:latin typeface="等线" panose="02010600030101010101" charset="-122"/>
              <a:ea typeface="宋体" panose="02010600030101010101" pitchFamily="2" charset="-122"/>
            </a:endParaRPr>
          </a:p>
          <a:p>
            <a:endParaRPr lang="zh-CN" altLang="zh-CN" sz="2400">
              <a:latin typeface="等线" panose="02010600030101010101" charset="-122"/>
              <a:ea typeface="宋体" panose="02010600030101010101" pitchFamily="2" charset="-122"/>
            </a:endParaRPr>
          </a:p>
          <a:p>
            <a:r>
              <a:rPr lang="zh-CN" altLang="zh-CN" sz="2400" b="1" u="sng">
                <a:latin typeface="等线" panose="02010600030101010101" charset="-122"/>
                <a:ea typeface="宋体" panose="02010600030101010101" pitchFamily="2" charset="-122"/>
              </a:rPr>
              <a:t>与考生关系</a:t>
            </a:r>
            <a:r>
              <a:rPr lang="zh-CN" altLang="zh-CN" sz="2400">
                <a:latin typeface="等线" panose="02010600030101010101" charset="-122"/>
                <a:ea typeface="宋体" panose="02010600030101010101" pitchFamily="2" charset="-122"/>
              </a:rPr>
              <a:t>说明：按实际情况填写，可填“师生关系、同事关系、硕士生导师、科室领导、带教老师等”，</a:t>
            </a:r>
            <a:r>
              <a:rPr lang="zh-CN" altLang="zh-CN" sz="2400" b="1" u="sng">
                <a:solidFill>
                  <a:srgbClr val="FF0000"/>
                </a:solidFill>
                <a:latin typeface="等线" panose="02010600030101010101" charset="-122"/>
                <a:ea typeface="宋体" panose="02010600030101010101" pitchFamily="2" charset="-122"/>
              </a:rPr>
              <a:t>不可填“无”</a:t>
            </a:r>
            <a:endParaRPr lang="zh-CN" altLang="zh-CN" sz="2400" b="1" u="sng">
              <a:solidFill>
                <a:srgbClr val="FF0000"/>
              </a:solidFill>
              <a:latin typeface="等线" panose="02010600030101010101" charset="-122"/>
              <a:ea typeface="宋体" panose="02010600030101010101" pitchFamily="2" charset="-122"/>
            </a:endParaRPr>
          </a:p>
        </p:txBody>
      </p:sp>
      <p:pic>
        <p:nvPicPr>
          <p:cNvPr id="3789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7975" y="2495550"/>
            <a:ext cx="3729038" cy="4362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8914" name="稻壳儿搜索;幻雨工作室_1"/>
          <p:cNvSpPr txBox="1"/>
          <p:nvPr/>
        </p:nvSpPr>
        <p:spPr>
          <a:xfrm>
            <a:off x="681038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六、填写/修改申请信息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38915" name="文本框 1"/>
          <p:cNvSpPr txBox="1"/>
          <p:nvPr/>
        </p:nvSpPr>
        <p:spPr>
          <a:xfrm>
            <a:off x="458788" y="1106488"/>
            <a:ext cx="11347450" cy="1470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13.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上传材料（附重点材料说明）</a:t>
            </a:r>
            <a:endParaRPr lang="zh-CN" altLang="en-US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材料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6/17-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本科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/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硕士《教育部学历证书电子注册备案表》或《学历认证报告》或境外学历学位认证书，有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1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个即可。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办理方法详见学信网 https://www.chsi.com.cn/xlcx/rhsq.jsp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pic>
        <p:nvPicPr>
          <p:cNvPr id="38916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4445000" y="2581275"/>
            <a:ext cx="3087688" cy="4160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100"/>
          <p:cNvPicPr/>
          <p:nvPr/>
        </p:nvPicPr>
        <p:blipFill>
          <a:blip r:embed="rId2"/>
          <a:srcRect b="4614"/>
          <a:stretch>
            <a:fillRect/>
          </a:stretch>
        </p:blipFill>
        <p:spPr>
          <a:xfrm>
            <a:off x="804863" y="2589213"/>
            <a:ext cx="3216275" cy="4135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图片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8232775" y="2611438"/>
            <a:ext cx="3038475" cy="4130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9938" name="稻壳儿搜索;幻雨工作室_1"/>
          <p:cNvSpPr txBox="1"/>
          <p:nvPr/>
        </p:nvSpPr>
        <p:spPr>
          <a:xfrm>
            <a:off x="681038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六、填写/修改申请信息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39939" name="文本框 1"/>
          <p:cNvSpPr txBox="1"/>
          <p:nvPr/>
        </p:nvSpPr>
        <p:spPr>
          <a:xfrm>
            <a:off x="458788" y="1106488"/>
            <a:ext cx="11347450" cy="18389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13.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上传材料（附重点材料说明）</a:t>
            </a:r>
            <a:endParaRPr lang="zh-CN" altLang="en-US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材料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10-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近三年（20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22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年10月至202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5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年10月）的科研成果</a:t>
            </a:r>
            <a:endParaRPr lang="zh-CN" altLang="en-US" sz="280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en-US" altLang="zh-CN" sz="20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SCI刊源文章须提供具有查新/检索资质的高校、信息机构、科研机构开具的收录证明，以中科院分区升级版为准（须加盖公章）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。</a:t>
            </a:r>
            <a:endParaRPr lang="en-US" altLang="zh-CN" sz="280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pic>
        <p:nvPicPr>
          <p:cNvPr id="39940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4200" y="2806700"/>
            <a:ext cx="3001963" cy="4051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700" y="2946400"/>
            <a:ext cx="2898775" cy="3881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2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025" y="2913063"/>
            <a:ext cx="3181350" cy="3914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62" name="稻壳儿搜索;幻雨工作室_1"/>
          <p:cNvSpPr txBox="1"/>
          <p:nvPr/>
        </p:nvSpPr>
        <p:spPr>
          <a:xfrm>
            <a:off x="681038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六、填写/修改申请信息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40963" name="文本框 1"/>
          <p:cNvSpPr txBox="1"/>
          <p:nvPr/>
        </p:nvSpPr>
        <p:spPr>
          <a:xfrm>
            <a:off x="458788" y="1106488"/>
            <a:ext cx="11347450" cy="10382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13.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上传材料（附重点材料说明）</a:t>
            </a:r>
            <a:endParaRPr lang="zh-CN" altLang="en-US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材料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15-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硕士学籍在线认证报告。</a:t>
            </a:r>
            <a:r>
              <a:rPr lang="zh-CN" altLang="en-US" sz="16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办理方法详见学信网 https://www.chsi.com.cn/xlcx/rhsq.jsp</a:t>
            </a:r>
            <a:endParaRPr lang="zh-CN" altLang="en-US" sz="160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pic>
        <p:nvPicPr>
          <p:cNvPr id="40964" name="图片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4635500" y="2146300"/>
            <a:ext cx="2994025" cy="429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1986" name="稻壳儿搜索;幻雨工作室_1"/>
          <p:cNvSpPr txBox="1"/>
          <p:nvPr/>
        </p:nvSpPr>
        <p:spPr>
          <a:xfrm>
            <a:off x="681038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六、填写/修改申请信息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41987" name="文本框 1"/>
          <p:cNvSpPr txBox="1"/>
          <p:nvPr/>
        </p:nvSpPr>
        <p:spPr>
          <a:xfrm>
            <a:off x="458788" y="1106488"/>
            <a:ext cx="11347450" cy="10382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13.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上传材料（附重点材料说明）</a:t>
            </a:r>
            <a:endParaRPr lang="zh-CN" altLang="en-US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材料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18-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硕士学位在线验证报告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/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学位认证报告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办理方法详见学信网 https://xwrz.chsi.com.cn/gateway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pic>
        <p:nvPicPr>
          <p:cNvPr id="41988" name="图片 1"/>
          <p:cNvPicPr>
            <a:picLocks noChangeAspect="1"/>
          </p:cNvPicPr>
          <p:nvPr/>
        </p:nvPicPr>
        <p:blipFill>
          <a:blip r:embed="rId1"/>
          <a:srcRect l="18796"/>
          <a:stretch>
            <a:fillRect/>
          </a:stretch>
        </p:blipFill>
        <p:spPr>
          <a:xfrm>
            <a:off x="115888" y="2389188"/>
            <a:ext cx="5508625" cy="4024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9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5238" y="2413000"/>
            <a:ext cx="2833687" cy="3976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0" name="图片 104"/>
          <p:cNvPicPr/>
          <p:nvPr/>
        </p:nvPicPr>
        <p:blipFill>
          <a:blip r:embed="rId3"/>
          <a:stretch>
            <a:fillRect/>
          </a:stretch>
        </p:blipFill>
        <p:spPr>
          <a:xfrm>
            <a:off x="5688013" y="2287588"/>
            <a:ext cx="2914650" cy="41259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5362" name="稻壳儿搜索;幻雨工作室_1"/>
          <p:cNvSpPr txBox="1"/>
          <p:nvPr/>
        </p:nvSpPr>
        <p:spPr>
          <a:xfrm>
            <a:off x="681038" y="584200"/>
            <a:ext cx="2316162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二、注册账号</a:t>
            </a:r>
            <a:endParaRPr lang="zh-CN" altLang="zh-CN" sz="16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5363" name="文本框 1"/>
          <p:cNvSpPr txBox="1"/>
          <p:nvPr/>
        </p:nvSpPr>
        <p:spPr>
          <a:xfrm>
            <a:off x="603250" y="1236663"/>
            <a:ext cx="6421438" cy="53721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  <a:buChar char="u"/>
            </a:pPr>
            <a:r>
              <a:rPr lang="zh-CN" altLang="en-US" sz="24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第一步：按要求填写考生基本信息，姓名、证件类型、证件号码；</a:t>
            </a:r>
            <a:endParaRPr lang="zh-CN" altLang="en-US" sz="24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  <a:buChar char="u"/>
            </a:pPr>
            <a:r>
              <a:rPr lang="zh-CN" altLang="en-US" sz="24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第二步：招生批次选择</a:t>
            </a:r>
            <a:r>
              <a:rPr lang="zh-CN" altLang="en-US" sz="24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“</a:t>
            </a:r>
            <a:r>
              <a:rPr lang="en-US" altLang="zh-CN" sz="24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2026</a:t>
            </a:r>
            <a:r>
              <a:rPr lang="zh-CN" altLang="en-US" sz="24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年全日制博士”；</a:t>
            </a:r>
            <a:endParaRPr lang="zh-CN" altLang="en-US" sz="2400" dirty="0">
              <a:solidFill>
                <a:srgbClr val="FF0000"/>
              </a:solidFill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  <a:buChar char="u"/>
            </a:pPr>
            <a:r>
              <a:rPr lang="zh-CN" altLang="en-US" sz="24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第三步：招生方式</a:t>
            </a:r>
            <a:r>
              <a:rPr lang="zh-CN" altLang="en-US" sz="2400" b="1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硕博连读生</a:t>
            </a:r>
            <a:r>
              <a:rPr lang="zh-CN" altLang="en-US" sz="24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选择</a:t>
            </a:r>
            <a:r>
              <a:rPr lang="en-US" altLang="zh-CN" sz="24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“</a:t>
            </a:r>
            <a:r>
              <a:rPr lang="zh-CN" altLang="en-US" sz="24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硕博连读</a:t>
            </a:r>
            <a:r>
              <a:rPr lang="en-US" altLang="zh-CN" sz="24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”</a:t>
            </a:r>
            <a:r>
              <a:rPr lang="zh-CN" altLang="en-US" sz="24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，</a:t>
            </a:r>
            <a:r>
              <a:rPr lang="zh-CN" altLang="en-US" sz="2400" b="1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其余人员</a:t>
            </a:r>
            <a:r>
              <a:rPr lang="zh-CN" altLang="en-US" sz="2400" b="1" u="sng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均</a:t>
            </a:r>
            <a:r>
              <a:rPr lang="zh-CN" altLang="en-US" sz="24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选择</a:t>
            </a:r>
            <a:r>
              <a:rPr lang="en-US" altLang="zh-CN" sz="24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“</a:t>
            </a:r>
            <a:r>
              <a:rPr lang="zh-CN" altLang="en-US" sz="24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申请考核制</a:t>
            </a:r>
            <a:r>
              <a:rPr lang="en-US" altLang="zh-CN" sz="24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”</a:t>
            </a:r>
            <a:r>
              <a:rPr lang="zh-CN" altLang="en-US" sz="24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；</a:t>
            </a:r>
            <a:endParaRPr lang="zh-CN" altLang="en-US" sz="2400" b="1">
              <a:solidFill>
                <a:srgbClr val="FF0000"/>
              </a:solidFill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  <a:buChar char="u"/>
            </a:pPr>
            <a:r>
              <a:rPr lang="zh-CN" altLang="en-US" sz="2400">
                <a:latin typeface="等线" panose="02010600030101010101" charset="-122"/>
                <a:ea typeface="等线" panose="02010600030101010101" charset="-122"/>
              </a:rPr>
              <a:t>第四步：输入密码、手机号后，点击</a:t>
            </a:r>
            <a:r>
              <a:rPr lang="zh-CN" altLang="en-US" sz="2400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获取验证码</a:t>
            </a:r>
            <a:r>
              <a:rPr lang="zh-CN" altLang="en-US" sz="2400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”；</a:t>
            </a:r>
            <a:endParaRPr lang="zh-CN" altLang="en-US" sz="2400" dirty="0">
              <a:solidFill>
                <a:srgbClr val="FF0000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  <a:buChar char="u"/>
            </a:pPr>
            <a:r>
              <a:rPr lang="zh-CN" altLang="en-US" sz="2400">
                <a:latin typeface="等线" panose="02010600030101010101" charset="-122"/>
                <a:ea typeface="等线" panose="02010600030101010101" charset="-122"/>
              </a:rPr>
              <a:t>第五步：填写手机收到的短信验证码，再点击</a:t>
            </a:r>
            <a:r>
              <a:rPr lang="en-US" altLang="zh-CN" sz="24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立即注册</a:t>
            </a:r>
            <a:r>
              <a:rPr lang="en-US" altLang="zh-CN" sz="24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”</a:t>
            </a:r>
            <a:r>
              <a:rPr lang="zh-CN" altLang="en-US" sz="24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。</a:t>
            </a:r>
            <a:endParaRPr lang="zh-CN" altLang="en-US" sz="2400" b="1" dirty="0">
              <a:solidFill>
                <a:srgbClr val="FF0000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15364" name="组合 3"/>
          <p:cNvGrpSpPr/>
          <p:nvPr/>
        </p:nvGrpSpPr>
        <p:grpSpPr>
          <a:xfrm>
            <a:off x="7608888" y="1106488"/>
            <a:ext cx="4022725" cy="4875212"/>
            <a:chOff x="11982" y="1742"/>
            <a:chExt cx="6335" cy="7678"/>
          </a:xfrm>
        </p:grpSpPr>
        <p:pic>
          <p:nvPicPr>
            <p:cNvPr id="15365" name="图片 7"/>
            <p:cNvPicPr>
              <a:picLocks noChangeAspect="1"/>
            </p:cNvPicPr>
            <p:nvPr/>
          </p:nvPicPr>
          <p:blipFill>
            <a:blip r:embed="rId1"/>
            <a:srcRect l="65942" t="7922" r="10062" b="180"/>
            <a:stretch>
              <a:fillRect/>
            </a:stretch>
          </p:blipFill>
          <p:spPr>
            <a:xfrm>
              <a:off x="11982" y="1742"/>
              <a:ext cx="6335" cy="76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66" name="文本框 2"/>
            <p:cNvSpPr txBox="1"/>
            <p:nvPr/>
          </p:nvSpPr>
          <p:spPr>
            <a:xfrm>
              <a:off x="13388" y="4344"/>
              <a:ext cx="2446" cy="46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anchor="t" anchorCtr="0"/>
            <a:p>
              <a:r>
                <a:rPr lang="en-US" altLang="zh-CN" sz="1000" b="1">
                  <a:latin typeface="等线" panose="02010600030101010101" charset="-122"/>
                  <a:ea typeface="等线" panose="02010600030101010101" charset="-122"/>
                </a:rPr>
                <a:t>2026</a:t>
              </a:r>
              <a:r>
                <a:rPr lang="zh-CN" altLang="en-US" sz="1000" b="1">
                  <a:latin typeface="等线" panose="02010600030101010101" charset="-122"/>
                  <a:ea typeface="等线" panose="02010600030101010101" charset="-122"/>
                </a:rPr>
                <a:t>年全日制博士</a:t>
              </a:r>
              <a:endParaRPr lang="zh-CN" altLang="en-US" sz="1000" b="1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09" name="稻壳儿搜索;幻雨工作室_1"/>
          <p:cNvSpPr txBox="1"/>
          <p:nvPr/>
        </p:nvSpPr>
        <p:spPr>
          <a:xfrm>
            <a:off x="681038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六、填写/修改申请信息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43010" name="文本框 1"/>
          <p:cNvSpPr txBox="1"/>
          <p:nvPr/>
        </p:nvSpPr>
        <p:spPr>
          <a:xfrm>
            <a:off x="458788" y="1106488"/>
            <a:ext cx="11347450" cy="10382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13.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上传材料</a:t>
            </a:r>
            <a:endParaRPr lang="zh-CN" altLang="en-US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材料上传均完成后，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点击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“</a:t>
            </a:r>
            <a:r>
              <a:rPr lang="zh-CN" altLang="zh-CN" sz="2800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下一步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”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进入报名信息提交。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4034" name="稻壳儿搜索;幻雨工作室_1"/>
          <p:cNvSpPr txBox="1"/>
          <p:nvPr/>
        </p:nvSpPr>
        <p:spPr>
          <a:xfrm>
            <a:off x="681038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六、填写/修改申请信息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2275" y="1106488"/>
            <a:ext cx="11347450" cy="2071688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Wingdings" panose="05000000000000000000" charset="0"/>
              <a:buNone/>
              <a:defRPr/>
            </a:pPr>
            <a:r>
              <a:rPr lang="en-US" altLang="zh-CN" sz="2800" noProof="1" dirty="0">
                <a:latin typeface="+mn-lt"/>
                <a:ea typeface="+mn-ea"/>
                <a:cs typeface="+mn-cs"/>
                <a:sym typeface="+mn-ea"/>
              </a:rPr>
              <a:t>14.</a:t>
            </a:r>
            <a:r>
              <a:rPr lang="zh-CN" altLang="en-US" sz="2800" noProof="1" dirty="0">
                <a:latin typeface="+mn-lt"/>
                <a:ea typeface="+mn-ea"/>
                <a:cs typeface="+mn-cs"/>
                <a:sym typeface="+mn-ea"/>
              </a:rPr>
              <a:t>报名信息提交</a:t>
            </a:r>
            <a:endParaRPr lang="zh-CN" altLang="en-US" sz="2800" noProof="1" dirty="0">
              <a:sym typeface="+mn-ea"/>
            </a:endParaRPr>
          </a:p>
          <a:p>
            <a:pPr marR="0" defTabSz="91440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Wingdings" panose="05000000000000000000" charset="0"/>
              <a:buNone/>
              <a:defRPr/>
            </a:pPr>
            <a:r>
              <a:rPr lang="zh-CN" altLang="en-US" sz="2800" noProof="1">
                <a:latin typeface="+mn-lt"/>
                <a:ea typeface="+mn-ea"/>
                <a:cs typeface="+mn-cs"/>
                <a:sym typeface="+mn-ea"/>
              </a:rPr>
              <a:t>核对报名信息，无误后点击</a:t>
            </a:r>
            <a:r>
              <a:rPr lang="en-US" altLang="zh-CN" sz="2800" noProof="1">
                <a:latin typeface="+mn-lt"/>
                <a:ea typeface="+mn-ea"/>
                <a:cs typeface="+mn-cs"/>
                <a:sym typeface="+mn-ea"/>
              </a:rPr>
              <a:t>“</a:t>
            </a:r>
            <a:r>
              <a:rPr lang="zh-CN" altLang="en-US" sz="2800" b="1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确认并提交</a:t>
            </a:r>
            <a:r>
              <a:rPr lang="en-US" altLang="zh-CN" sz="2800" noProof="1">
                <a:latin typeface="+mn-lt"/>
                <a:ea typeface="+mn-ea"/>
                <a:cs typeface="+mn-cs"/>
                <a:sym typeface="+mn-ea"/>
              </a:rPr>
              <a:t>”</a:t>
            </a:r>
            <a:r>
              <a:rPr lang="zh-CN" altLang="en-US" sz="2800" noProof="1">
                <a:latin typeface="+mn-lt"/>
                <a:ea typeface="+mn-ea"/>
                <a:cs typeface="+mn-cs"/>
                <a:sym typeface="+mn-ea"/>
              </a:rPr>
              <a:t>。</a:t>
            </a:r>
            <a:endParaRPr lang="zh-CN" altLang="en-US" sz="2800" noProof="1">
              <a:sym typeface="+mn-ea"/>
            </a:endParaRPr>
          </a:p>
          <a:p>
            <a:pPr marR="0" defTabSz="91440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Wingdings" panose="05000000000000000000" charset="0"/>
              <a:buNone/>
              <a:defRPr/>
            </a:pPr>
            <a:r>
              <a:rPr lang="zh-CN" altLang="en-US" sz="2800" b="1" u="sng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+mn-ea"/>
              </a:rPr>
              <a:t>一旦提交不可更改！！！</a:t>
            </a:r>
            <a:endParaRPr lang="zh-CN" altLang="en-US" sz="2800" b="1" u="sng" noProof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marR="0" defTabSz="91440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Wingdings" panose="05000000000000000000" charset="0"/>
              <a:buNone/>
              <a:defRPr/>
            </a:pPr>
            <a:r>
              <a:rPr lang="zh-CN" altLang="en-US" sz="2800" b="1" noProof="1">
                <a:latin typeface="+mn-lt"/>
                <a:ea typeface="+mn-ea"/>
                <a:cs typeface="+mn-cs"/>
                <a:sym typeface="+mn-ea"/>
              </a:rPr>
              <a:t>若截止时间前未点击提交</a:t>
            </a:r>
            <a:r>
              <a:rPr lang="zh-CN" altLang="en-US" sz="2800" b="1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，则视为</a:t>
            </a:r>
            <a:r>
              <a:rPr lang="zh-CN" altLang="en-US" sz="2800" b="1" u="sng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+mn-ea"/>
              </a:rPr>
              <a:t>放弃报名</a:t>
            </a:r>
            <a:r>
              <a:rPr lang="zh-CN" altLang="en-US" sz="2800" b="1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。</a:t>
            </a:r>
            <a:endParaRPr lang="en-US" altLang="zh-CN" sz="2800" noProof="1" dirty="0">
              <a:sym typeface="+mn-ea"/>
            </a:endParaRPr>
          </a:p>
        </p:txBody>
      </p:sp>
      <p:pic>
        <p:nvPicPr>
          <p:cNvPr id="44036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00" y="3487738"/>
            <a:ext cx="9880600" cy="26654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5058" name="稻壳儿搜索;幻雨工作室_1"/>
          <p:cNvSpPr txBox="1"/>
          <p:nvPr/>
        </p:nvSpPr>
        <p:spPr>
          <a:xfrm>
            <a:off x="633413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七、查看报名状态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45059" name="文本框 1"/>
          <p:cNvSpPr txBox="1"/>
          <p:nvPr/>
        </p:nvSpPr>
        <p:spPr>
          <a:xfrm>
            <a:off x="869950" y="1319213"/>
            <a:ext cx="10131425" cy="10398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zh-CN" sz="2800">
                <a:latin typeface="等线" panose="02010600030101010101" charset="-122"/>
                <a:ea typeface="等线" panose="02010600030101010101" charset="-122"/>
              </a:rPr>
              <a:t>返回首页，点击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</a:rPr>
              <a:t>“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报名状态查询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</a:rPr>
              <a:t>”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。</a:t>
            </a:r>
            <a:endParaRPr lang="zh-CN" altLang="en-US" sz="2800">
              <a:latin typeface="等线" panose="02010600030101010101" charset="-122"/>
              <a:ea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报名状态为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</a:rPr>
              <a:t>“</a:t>
            </a:r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待院系审核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</a:rPr>
              <a:t>”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，即为报名信息提交成功。</a:t>
            </a:r>
            <a:endParaRPr lang="zh-CN" altLang="en-US" sz="2800" b="1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45060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6463" y="2638425"/>
            <a:ext cx="6543675" cy="3143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6082" name="稻壳儿搜索;幻雨工作室_1"/>
          <p:cNvSpPr txBox="1"/>
          <p:nvPr/>
        </p:nvSpPr>
        <p:spPr>
          <a:xfrm>
            <a:off x="633413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八、交付报名费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46083" name="文本框 1"/>
          <p:cNvSpPr txBox="1"/>
          <p:nvPr/>
        </p:nvSpPr>
        <p:spPr>
          <a:xfrm>
            <a:off x="365125" y="1412875"/>
            <a:ext cx="6029325" cy="50501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15.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交付报名费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3200">
                <a:latin typeface="等线" panose="02010600030101010101" charset="-122"/>
                <a:ea typeface="等线" panose="02010600030101010101" charset="-122"/>
              </a:rPr>
              <a:t>网上提交报名信息并</a:t>
            </a:r>
            <a:r>
              <a:rPr lang="zh-CN" altLang="en-US" sz="32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审核通过</a:t>
            </a:r>
            <a:r>
              <a:rPr lang="zh-CN" altLang="en-US" sz="3200">
                <a:latin typeface="等线" panose="02010600030101010101" charset="-122"/>
                <a:ea typeface="等线" panose="02010600030101010101" charset="-122"/>
              </a:rPr>
              <a:t>的考生，须在</a:t>
            </a:r>
            <a:r>
              <a:rPr lang="zh-CN" altLang="en-US" sz="32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202</a:t>
            </a:r>
            <a:r>
              <a:rPr lang="en-US" altLang="zh-CN" sz="32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5</a:t>
            </a:r>
            <a:r>
              <a:rPr lang="zh-CN" altLang="en-US" sz="32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年11月</a:t>
            </a:r>
            <a:r>
              <a:rPr lang="en-US" sz="32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21</a:t>
            </a:r>
            <a:r>
              <a:rPr lang="zh-CN" altLang="en-US" sz="32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日至11月2</a:t>
            </a:r>
            <a:r>
              <a:rPr lang="en-US" altLang="zh-CN" sz="32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5</a:t>
            </a:r>
            <a:r>
              <a:rPr lang="zh-CN" altLang="en-US" sz="32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日</a:t>
            </a:r>
            <a:r>
              <a:rPr lang="zh-CN" altLang="en-US" sz="3200">
                <a:latin typeface="等线" panose="02010600030101010101" charset="-122"/>
                <a:ea typeface="等线" panose="02010600030101010101" charset="-122"/>
              </a:rPr>
              <a:t>内登录报名系统，</a:t>
            </a:r>
            <a:endParaRPr lang="zh-CN" altLang="en-US" sz="3200">
              <a:latin typeface="等线" panose="02010600030101010101" charset="-122"/>
              <a:ea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3200">
                <a:latin typeface="等线" panose="02010600030101010101" charset="-122"/>
                <a:ea typeface="等线" panose="02010600030101010101" charset="-122"/>
              </a:rPr>
              <a:t>缴纳报名费160元。</a:t>
            </a:r>
            <a:endParaRPr lang="zh-CN" altLang="en-US" sz="3200">
              <a:latin typeface="等线" panose="02010600030101010101" charset="-122"/>
              <a:ea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3200">
                <a:latin typeface="等线" panose="02010600030101010101" charset="-122"/>
                <a:ea typeface="等线" panose="02010600030101010101" charset="-122"/>
              </a:rPr>
              <a:t>点击</a:t>
            </a:r>
            <a:r>
              <a:rPr lang="en-US" altLang="zh-CN" sz="32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“</a:t>
            </a:r>
            <a:r>
              <a:rPr lang="zh-CN" altLang="en-US" sz="32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前往付款</a:t>
            </a:r>
            <a:r>
              <a:rPr lang="en-US" altLang="zh-CN" sz="32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”</a:t>
            </a:r>
            <a:r>
              <a:rPr lang="zh-CN" altLang="en-US" sz="32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。</a:t>
            </a:r>
            <a:endParaRPr lang="zh-CN" altLang="en-US" sz="3200">
              <a:latin typeface="等线" panose="02010600030101010101" charset="-122"/>
              <a:ea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endParaRPr lang="zh-CN" altLang="en-US" sz="3200">
              <a:latin typeface="等线" panose="02010600030101010101" charset="-122"/>
              <a:ea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endParaRPr lang="zh-CN" altLang="en-US" sz="3200">
              <a:latin typeface="等线" panose="02010600030101010101" charset="-122"/>
              <a:ea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endParaRPr lang="zh-CN" altLang="en-US" sz="3200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46084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94450" y="1695450"/>
            <a:ext cx="5183188" cy="3209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5" name="稻壳儿搜索;幻雨工作室_1"/>
          <p:cNvSpPr txBox="1"/>
          <p:nvPr/>
        </p:nvSpPr>
        <p:spPr>
          <a:xfrm>
            <a:off x="633413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七、交付报名费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47106" name="文本框 1"/>
          <p:cNvSpPr txBox="1"/>
          <p:nvPr/>
        </p:nvSpPr>
        <p:spPr>
          <a:xfrm>
            <a:off x="365125" y="1412875"/>
            <a:ext cx="7181850" cy="19859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15.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交付报名费</a:t>
            </a:r>
            <a:endParaRPr lang="en-US" altLang="zh-CN" sz="2800" dirty="0">
              <a:latin typeface="等线" panose="02010600030101010101" charset="-122"/>
              <a:ea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选择缴费方式，点击</a:t>
            </a:r>
            <a:r>
              <a:rPr lang="en-US" altLang="zh-CN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“</a:t>
            </a:r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确认支付</a:t>
            </a:r>
            <a:r>
              <a:rPr lang="en-US" altLang="zh-CN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”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。扫描二维码进行支付，点击</a:t>
            </a:r>
            <a:r>
              <a:rPr lang="en-US" altLang="zh-CN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“</a:t>
            </a:r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支付成功</a:t>
            </a:r>
            <a:r>
              <a:rPr lang="en-US" altLang="zh-CN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”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。</a:t>
            </a:r>
            <a:endParaRPr lang="zh-CN" altLang="en-US" sz="2800">
              <a:latin typeface="等线" panose="02010600030101010101" charset="-122"/>
              <a:ea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endParaRPr lang="zh-CN" altLang="en-US" sz="2800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47107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0825" y="2889250"/>
            <a:ext cx="5811838" cy="3119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8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450" y="3000375"/>
            <a:ext cx="5519738" cy="3008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29" name="稻壳儿搜索;幻雨工作室_1"/>
          <p:cNvSpPr txBox="1"/>
          <p:nvPr/>
        </p:nvSpPr>
        <p:spPr>
          <a:xfrm>
            <a:off x="633413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七、交付报名费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48130" name="文本框 1"/>
          <p:cNvSpPr txBox="1"/>
          <p:nvPr/>
        </p:nvSpPr>
        <p:spPr>
          <a:xfrm>
            <a:off x="365125" y="1412875"/>
            <a:ext cx="10996613" cy="10382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15.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交付报名费</a:t>
            </a:r>
            <a:endParaRPr lang="zh-CN" altLang="en-US" sz="2800" dirty="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缴费成功之后返回页面查看缴费状态，显示</a:t>
            </a:r>
            <a:r>
              <a:rPr lang="en-US" altLang="zh-CN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“</a:t>
            </a:r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已交费</a:t>
            </a:r>
            <a:r>
              <a:rPr lang="en-US" altLang="zh-CN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”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为缴费成功。</a:t>
            </a:r>
            <a:endParaRPr lang="zh-CN" altLang="en-US" sz="2800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48131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9900" y="3032125"/>
            <a:ext cx="11115675" cy="3267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132" name="文本框 1"/>
          <p:cNvSpPr txBox="1"/>
          <p:nvPr/>
        </p:nvSpPr>
        <p:spPr>
          <a:xfrm>
            <a:off x="4638675" y="5191125"/>
            <a:ext cx="854075" cy="2730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 anchorCtr="0"/>
          <a:p>
            <a:r>
              <a:rPr lang="zh-CN" altLang="en-US" sz="1000" b="1">
                <a:solidFill>
                  <a:srgbClr val="90A1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全日制博士</a:t>
            </a:r>
            <a:endParaRPr lang="zh-CN" altLang="en-US" sz="1000" b="1">
              <a:solidFill>
                <a:srgbClr val="90A1D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133" name="文本框 2"/>
          <p:cNvSpPr txBox="1"/>
          <p:nvPr/>
        </p:nvSpPr>
        <p:spPr>
          <a:xfrm>
            <a:off x="1573213" y="5162550"/>
            <a:ext cx="623887" cy="2730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 anchorCtr="0"/>
          <a:p>
            <a:r>
              <a:rPr lang="en-US" altLang="zh-CN" sz="1200" b="1">
                <a:solidFill>
                  <a:srgbClr val="ACB2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endParaRPr lang="en-US" altLang="zh-CN" sz="1200" b="1">
              <a:solidFill>
                <a:srgbClr val="ACB2D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9154" name="稻壳儿搜索;幻雨工作室_1"/>
          <p:cNvSpPr txBox="1"/>
          <p:nvPr/>
        </p:nvSpPr>
        <p:spPr>
          <a:xfrm>
            <a:off x="633413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友情提醒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9950" y="1319213"/>
            <a:ext cx="10131425" cy="4570413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Wingdings" panose="05000000000000000000" charset="0"/>
              <a:buNone/>
              <a:defRPr/>
            </a:pPr>
            <a:r>
              <a:rPr lang="en-US" altLang="zh-CN" sz="2800" b="1" noProof="1">
                <a:latin typeface="+mn-lt"/>
                <a:ea typeface="+mn-ea"/>
                <a:cs typeface="+mn-cs"/>
              </a:rPr>
              <a:t>1. </a:t>
            </a:r>
            <a:r>
              <a:rPr lang="zh-CN" altLang="en-US" sz="2800" b="1" noProof="1">
                <a:latin typeface="+mn-lt"/>
                <a:ea typeface="+mn-ea"/>
                <a:cs typeface="+mn-cs"/>
              </a:rPr>
              <a:t>请勿集中在系统关闭前提交报名信息，以免系统繁忙，未能报名成功。</a:t>
            </a:r>
            <a:endParaRPr lang="zh-CN" altLang="en-US" sz="2800" b="1" noProof="1"/>
          </a:p>
          <a:p>
            <a:pPr marR="0" defTabSz="91440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Wingdings" panose="05000000000000000000" charset="0"/>
              <a:buNone/>
              <a:defRPr/>
            </a:pPr>
            <a:endParaRPr lang="zh-CN" altLang="en-US" sz="2800" b="1" noProof="1">
              <a:solidFill>
                <a:srgbClr val="FF0000"/>
              </a:solidFill>
            </a:endParaRPr>
          </a:p>
          <a:p>
            <a:pPr marR="0" defTabSz="91440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Wingdings" panose="05000000000000000000" charset="0"/>
              <a:buNone/>
              <a:defRPr/>
            </a:pPr>
            <a:r>
              <a:rPr lang="en-US" altLang="zh-CN" sz="2800" b="1" noProof="1">
                <a:latin typeface="+mn-lt"/>
                <a:ea typeface="+mn-ea"/>
                <a:cs typeface="+mn-cs"/>
              </a:rPr>
              <a:t>2. </a:t>
            </a:r>
            <a:r>
              <a:rPr lang="zh-CN" altLang="en-US" sz="2800" b="1" noProof="1">
                <a:latin typeface="+mn-lt"/>
                <a:ea typeface="+mn-ea"/>
                <a:cs typeface="+mn-cs"/>
              </a:rPr>
              <a:t>报名信息</a:t>
            </a:r>
            <a:r>
              <a:rPr lang="zh-CN" altLang="en-US" sz="2800" b="1" u="sng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一旦提交，不可更改</a:t>
            </a:r>
            <a:r>
              <a:rPr lang="zh-CN" altLang="en-US" sz="2800" b="1" noProof="1">
                <a:latin typeface="+mn-lt"/>
                <a:ea typeface="+mn-ea"/>
                <a:cs typeface="+mn-cs"/>
              </a:rPr>
              <a:t>，请慎重选择。</a:t>
            </a:r>
            <a:endParaRPr lang="zh-CN" altLang="en-US" sz="2800" b="1" noProof="1"/>
          </a:p>
          <a:p>
            <a:pPr marR="0" defTabSz="91440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Wingdings" panose="05000000000000000000" charset="0"/>
              <a:buNone/>
              <a:defRPr/>
            </a:pPr>
            <a:endParaRPr lang="zh-CN" altLang="en-US" sz="2800" b="1" noProof="1"/>
          </a:p>
          <a:p>
            <a:pPr marR="0" defTabSz="91440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Wingdings" panose="05000000000000000000" charset="0"/>
              <a:buNone/>
              <a:defRPr/>
            </a:pPr>
            <a:r>
              <a:rPr lang="en-US" altLang="zh-CN" sz="2800" b="1" noProof="1">
                <a:latin typeface="+mn-lt"/>
                <a:ea typeface="+mn-ea"/>
                <a:cs typeface="+mn-cs"/>
              </a:rPr>
              <a:t>3.</a:t>
            </a:r>
            <a:r>
              <a:rPr lang="zh-CN" altLang="en-US" sz="2800" b="1" noProof="1">
                <a:latin typeface="+mn-lt"/>
                <a:ea typeface="+mn-ea"/>
                <a:cs typeface="+mn-cs"/>
                <a:sym typeface="+mn-ea"/>
              </a:rPr>
              <a:t>若截止时间前未点击提交</a:t>
            </a:r>
            <a:r>
              <a:rPr lang="zh-CN" altLang="en-US" sz="2800" b="1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，则视为</a:t>
            </a:r>
            <a:r>
              <a:rPr lang="zh-CN" altLang="en-US" sz="2800" b="1" u="sng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+mn-ea"/>
              </a:rPr>
              <a:t>放弃报名</a:t>
            </a:r>
            <a:r>
              <a:rPr lang="zh-CN" altLang="en-US" sz="2800" b="1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。</a:t>
            </a:r>
            <a:endParaRPr lang="en-US" altLang="zh-CN" sz="2800" b="1" noProof="1"/>
          </a:p>
          <a:p>
            <a:pPr marR="0" defTabSz="91440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Wingdings" panose="05000000000000000000" charset="0"/>
              <a:buNone/>
              <a:defRPr/>
            </a:pPr>
            <a:endParaRPr lang="en-US" altLang="zh-CN" sz="2800" b="1" noProof="1"/>
          </a:p>
          <a:p>
            <a:pPr marR="0" defTabSz="91440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Wingdings" panose="05000000000000000000" charset="0"/>
              <a:buNone/>
              <a:defRPr/>
            </a:pPr>
            <a:r>
              <a:rPr lang="en-US" altLang="zh-CN" sz="2800" b="1" noProof="1">
                <a:latin typeface="+mn-lt"/>
                <a:ea typeface="+mn-ea"/>
                <a:cs typeface="+mn-cs"/>
              </a:rPr>
              <a:t>4. </a:t>
            </a:r>
            <a:r>
              <a:rPr lang="zh-CN" altLang="en-US" sz="2800" b="1" noProof="1">
                <a:latin typeface="+mn-lt"/>
                <a:ea typeface="+mn-ea"/>
                <a:cs typeface="+mn-cs"/>
              </a:rPr>
              <a:t>报名期间有任何问题，可以在上班时间电话咨询</a:t>
            </a:r>
            <a:endParaRPr lang="zh-CN" altLang="en-US" sz="2800" b="1" noProof="1"/>
          </a:p>
          <a:p>
            <a:pPr marR="0" defTabSz="91440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Wingdings" panose="05000000000000000000" charset="0"/>
              <a:buNone/>
              <a:defRPr/>
            </a:pPr>
            <a:r>
              <a:rPr lang="zh-CN" altLang="en-US" sz="2800" b="1" noProof="1">
                <a:latin typeface="+mn-lt"/>
                <a:ea typeface="+mn-ea"/>
                <a:cs typeface="+mn-cs"/>
              </a:rPr>
              <a:t>研招办</a:t>
            </a:r>
            <a:r>
              <a:rPr lang="en-US" altLang="zh-CN" sz="2800" b="1" noProof="1">
                <a:latin typeface="+mn-lt"/>
                <a:ea typeface="+mn-ea"/>
                <a:cs typeface="+mn-cs"/>
              </a:rPr>
              <a:t> 0591-22862107</a:t>
            </a:r>
            <a:r>
              <a:rPr lang="zh-CN" altLang="en-US" sz="2800" b="1" noProof="1">
                <a:latin typeface="+mn-lt"/>
                <a:ea typeface="+mn-ea"/>
                <a:cs typeface="+mn-cs"/>
              </a:rPr>
              <a:t>。</a:t>
            </a:r>
            <a:endParaRPr lang="zh-CN" altLang="en-US" sz="2800" b="1" noProof="1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0178" name="稻壳儿搜索;幻雨工作室_1"/>
          <p:cNvSpPr txBox="1"/>
          <p:nvPr/>
        </p:nvSpPr>
        <p:spPr>
          <a:xfrm>
            <a:off x="4632325" y="2382838"/>
            <a:ext cx="2927350" cy="11985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/>
            <a:r>
              <a:rPr lang="zh-CN" altLang="en-US" sz="7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谢谢！</a:t>
            </a:r>
            <a:endParaRPr lang="zh-CN" altLang="en-US" sz="7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179" name="稻壳儿搜索;幻雨工作室_2"/>
          <p:cNvSpPr/>
          <p:nvPr/>
        </p:nvSpPr>
        <p:spPr>
          <a:xfrm>
            <a:off x="3602038" y="3644900"/>
            <a:ext cx="4987925" cy="8302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48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THANKYOU</a:t>
            </a:r>
            <a:endParaRPr lang="zh-CN" altLang="en-US" sz="48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6386" name="稻壳儿搜索;幻雨工作室_1"/>
          <p:cNvSpPr txBox="1"/>
          <p:nvPr/>
        </p:nvSpPr>
        <p:spPr>
          <a:xfrm>
            <a:off x="681038" y="584200"/>
            <a:ext cx="2316162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二、注册账号</a:t>
            </a:r>
            <a:endParaRPr lang="zh-CN" altLang="zh-CN" sz="16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6387" name="文本框 1"/>
          <p:cNvSpPr txBox="1"/>
          <p:nvPr/>
        </p:nvSpPr>
        <p:spPr>
          <a:xfrm>
            <a:off x="603250" y="1319213"/>
            <a:ext cx="6421438" cy="41163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  <a:buChar char="u"/>
            </a:pPr>
            <a:r>
              <a:rPr lang="zh-CN" altLang="zh-CN" sz="2400" dirty="0">
                <a:latin typeface="等线" panose="02010600030101010101" charset="-122"/>
                <a:ea typeface="等线" panose="02010600030101010101" charset="-122"/>
              </a:rPr>
              <a:t>注册成功后，页面将生成考生报考报名号，即登录系统</a:t>
            </a:r>
            <a:r>
              <a:rPr lang="zh-CN" altLang="zh-CN" sz="24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用户名</a:t>
            </a:r>
            <a:r>
              <a:rPr lang="zh-CN" altLang="zh-CN" sz="2400" dirty="0">
                <a:latin typeface="等线" panose="02010600030101010101" charset="-122"/>
                <a:ea typeface="等线" panose="02010600030101010101" charset="-122"/>
              </a:rPr>
              <a:t>，请考生牢记用户名，以便后续登录系统使用。</a:t>
            </a:r>
            <a:endParaRPr lang="zh-CN" altLang="zh-CN" sz="2400" dirty="0">
              <a:latin typeface="等线" panose="02010600030101010101" charset="-122"/>
              <a:ea typeface="等线" panose="02010600030101010101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  <a:buChar char="u"/>
            </a:pPr>
            <a:r>
              <a:rPr lang="zh-CN" altLang="zh-CN" sz="2400" dirty="0">
                <a:latin typeface="等线" panose="02010600030101010101" charset="-122"/>
                <a:ea typeface="等线" panose="02010600030101010101" charset="-122"/>
              </a:rPr>
              <a:t>系统也将发送一条</a:t>
            </a:r>
            <a:r>
              <a:rPr lang="zh-CN" altLang="zh-CN" sz="24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提示短信</a:t>
            </a:r>
            <a:r>
              <a:rPr lang="zh-CN" altLang="zh-CN" sz="2400" dirty="0">
                <a:latin typeface="等线" panose="02010600030101010101" charset="-122"/>
                <a:ea typeface="等线" panose="02010600030101010101" charset="-122"/>
              </a:rPr>
              <a:t>至你的手机，请考生保存短信，以备后续查找用户名。</a:t>
            </a:r>
            <a:endParaRPr lang="zh-CN" altLang="zh-CN" sz="2400" dirty="0">
              <a:latin typeface="等线" panose="02010600030101010101" charset="-122"/>
              <a:ea typeface="等线" panose="02010600030101010101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  <a:buChar char="u"/>
            </a:pPr>
            <a:r>
              <a:rPr lang="zh-CN" altLang="zh-CN" sz="2400" dirty="0">
                <a:latin typeface="等线" panose="02010600030101010101" charset="-122"/>
                <a:ea typeface="等线" panose="02010600030101010101" charset="-122"/>
              </a:rPr>
              <a:t>若</a:t>
            </a:r>
            <a:r>
              <a:rPr lang="en-US" altLang="zh-CN" sz="2400" dirty="0">
                <a:latin typeface="等线" panose="02010600030101010101" charset="-122"/>
                <a:ea typeface="等线" panose="02010600030101010101" charset="-122"/>
              </a:rPr>
              <a:t>“</a:t>
            </a:r>
            <a:r>
              <a:rPr lang="zh-CN" altLang="en-US" sz="2400" dirty="0">
                <a:latin typeface="等线" panose="02010600030101010101" charset="-122"/>
                <a:ea typeface="等线" panose="02010600030101010101" charset="-122"/>
              </a:rPr>
              <a:t>用户名</a:t>
            </a:r>
            <a:r>
              <a:rPr lang="en-US" altLang="zh-CN" sz="2400" dirty="0">
                <a:latin typeface="等线" panose="02010600030101010101" charset="-122"/>
                <a:ea typeface="等线" panose="02010600030101010101" charset="-122"/>
              </a:rPr>
              <a:t>”</a:t>
            </a:r>
            <a:r>
              <a:rPr lang="zh-CN" altLang="en-US" sz="2400" dirty="0">
                <a:latin typeface="等线" panose="02010600030101010101" charset="-122"/>
                <a:ea typeface="等线" panose="02010600030101010101" charset="-122"/>
              </a:rPr>
              <a:t>、</a:t>
            </a:r>
            <a:r>
              <a:rPr lang="en-US" altLang="zh-CN" sz="2400" dirty="0">
                <a:latin typeface="等线" panose="02010600030101010101" charset="-122"/>
                <a:ea typeface="等线" panose="02010600030101010101" charset="-122"/>
              </a:rPr>
              <a:t>“</a:t>
            </a:r>
            <a:r>
              <a:rPr lang="zh-CN" altLang="en-US" sz="2400" dirty="0">
                <a:latin typeface="等线" panose="02010600030101010101" charset="-122"/>
                <a:ea typeface="等线" panose="02010600030101010101" charset="-122"/>
              </a:rPr>
              <a:t>密码</a:t>
            </a:r>
            <a:r>
              <a:rPr lang="en-US" altLang="zh-CN" sz="2400" dirty="0">
                <a:latin typeface="等线" panose="02010600030101010101" charset="-122"/>
                <a:ea typeface="等线" panose="02010600030101010101" charset="-122"/>
              </a:rPr>
              <a:t>”</a:t>
            </a:r>
            <a:r>
              <a:rPr lang="zh-CN" altLang="en-US" sz="2400" dirty="0">
                <a:latin typeface="等线" panose="02010600030101010101" charset="-122"/>
                <a:ea typeface="等线" panose="02010600030101010101" charset="-122"/>
              </a:rPr>
              <a:t>遗忘，也可通过首页</a:t>
            </a:r>
            <a:r>
              <a:rPr lang="en-US" altLang="zh-CN" sz="24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找回用户名</a:t>
            </a:r>
            <a:r>
              <a:rPr lang="en-US" altLang="zh-CN" sz="24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”</a:t>
            </a:r>
            <a:r>
              <a:rPr lang="zh-CN" altLang="en-US" sz="2400" dirty="0">
                <a:latin typeface="等线" panose="02010600030101010101" charset="-122"/>
                <a:ea typeface="等线" panose="02010600030101010101" charset="-122"/>
              </a:rPr>
              <a:t>和</a:t>
            </a:r>
            <a:r>
              <a:rPr lang="en-US" altLang="zh-CN" sz="24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忘记密码</a:t>
            </a:r>
            <a:r>
              <a:rPr lang="en-US" altLang="zh-CN" sz="24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”</a:t>
            </a:r>
            <a:r>
              <a:rPr lang="zh-CN" altLang="en-US" sz="2400" dirty="0">
                <a:latin typeface="等线" panose="02010600030101010101" charset="-122"/>
                <a:ea typeface="等线" panose="02010600030101010101" charset="-122"/>
              </a:rPr>
              <a:t>功能找回。</a:t>
            </a:r>
            <a:endParaRPr lang="zh-CN" altLang="en-US" sz="2400" dirty="0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16388" name="图片 9"/>
          <p:cNvPicPr>
            <a:picLocks noChangeAspect="1"/>
          </p:cNvPicPr>
          <p:nvPr/>
        </p:nvPicPr>
        <p:blipFill>
          <a:blip r:embed="rId1"/>
          <a:srcRect l="66154" t="1149" r="9950"/>
          <a:stretch>
            <a:fillRect/>
          </a:stretch>
        </p:blipFill>
        <p:spPr>
          <a:xfrm>
            <a:off x="7170738" y="698500"/>
            <a:ext cx="3997325" cy="5187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410" name="稻壳儿搜索;幻雨工作室_1"/>
          <p:cNvSpPr txBox="1"/>
          <p:nvPr/>
        </p:nvSpPr>
        <p:spPr>
          <a:xfrm>
            <a:off x="681038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三、登录系统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17411" name="文本框 1"/>
          <p:cNvSpPr txBox="1"/>
          <p:nvPr/>
        </p:nvSpPr>
        <p:spPr>
          <a:xfrm>
            <a:off x="869950" y="1319213"/>
            <a:ext cx="10131425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zh-CN" sz="2800">
                <a:latin typeface="等线" panose="02010600030101010101" charset="-122"/>
                <a:ea typeface="等线" panose="02010600030101010101" charset="-122"/>
              </a:rPr>
              <a:t>根据用户名、密码、验证码登录系统，查看报考须知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。</a:t>
            </a:r>
            <a:endParaRPr lang="zh-CN" altLang="en-US" sz="2800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17412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46100" y="2054225"/>
            <a:ext cx="2978150" cy="3427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625" y="2263775"/>
            <a:ext cx="7666038" cy="34591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8434" name="稻壳儿搜索;幻雨工作室_1"/>
          <p:cNvSpPr txBox="1"/>
          <p:nvPr/>
        </p:nvSpPr>
        <p:spPr>
          <a:xfrm>
            <a:off x="692150" y="523875"/>
            <a:ext cx="5973763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四、查看各学院招生细则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18435" name="文本框 1"/>
          <p:cNvSpPr txBox="1"/>
          <p:nvPr/>
        </p:nvSpPr>
        <p:spPr>
          <a:xfrm>
            <a:off x="836613" y="1301750"/>
            <a:ext cx="1013142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marL="457200" indent="-4572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  <a:buChar char="u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各学院招生细则预计</a:t>
            </a:r>
            <a:r>
              <a:rPr lang="en-US" altLang="zh-CN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11</a:t>
            </a:r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月</a:t>
            </a:r>
            <a:r>
              <a:rPr lang="en-US" altLang="zh-CN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12</a:t>
            </a:r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日前</a:t>
            </a:r>
            <a:r>
              <a:rPr lang="zh-CN" altLang="zh-CN" sz="2800">
                <a:latin typeface="等线" panose="02010600030101010101" charset="-122"/>
                <a:ea typeface="等线" panose="02010600030101010101" charset="-122"/>
              </a:rPr>
              <a:t>可查看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，同时将公布在我校研究生院官网。</a:t>
            </a:r>
            <a:endParaRPr lang="zh-CN" altLang="en-US" sz="2800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18436" name="图片 3"/>
          <p:cNvPicPr>
            <a:picLocks noChangeAspect="1"/>
          </p:cNvPicPr>
          <p:nvPr/>
        </p:nvPicPr>
        <p:blipFill>
          <a:blip r:embed="rId1"/>
          <a:srcRect r="64809"/>
          <a:stretch>
            <a:fillRect/>
          </a:stretch>
        </p:blipFill>
        <p:spPr>
          <a:xfrm>
            <a:off x="396875" y="2609850"/>
            <a:ext cx="3965575" cy="2308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463" y="2339975"/>
            <a:ext cx="7000875" cy="3527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9458" name="稻壳儿搜索;幻雨工作室_1"/>
          <p:cNvSpPr txBox="1"/>
          <p:nvPr/>
        </p:nvSpPr>
        <p:spPr>
          <a:xfrm>
            <a:off x="681038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五、下载网报附件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19459" name="文本框 1"/>
          <p:cNvSpPr txBox="1"/>
          <p:nvPr/>
        </p:nvSpPr>
        <p:spPr>
          <a:xfrm>
            <a:off x="763588" y="1319213"/>
            <a:ext cx="10131425" cy="9540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marL="457200" indent="-4572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  <a:buChar char="u"/>
            </a:pPr>
            <a:r>
              <a:rPr lang="zh-CN" altLang="en-US" sz="2800" b="1">
                <a:latin typeface="等线" panose="02010600030101010101" charset="-122"/>
                <a:ea typeface="等线" panose="02010600030101010101" charset="-122"/>
              </a:rPr>
              <a:t>点击</a:t>
            </a:r>
            <a:r>
              <a:rPr lang="en-US" altLang="zh-CN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“</a:t>
            </a:r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网报附件下载</a:t>
            </a:r>
            <a:r>
              <a:rPr lang="en-US" altLang="zh-CN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”</a:t>
            </a:r>
            <a:r>
              <a:rPr lang="zh-CN" altLang="en-US" sz="2800" b="1">
                <a:latin typeface="等线" panose="02010600030101010101" charset="-122"/>
                <a:ea typeface="等线" panose="02010600030101010101" charset="-122"/>
              </a:rPr>
              <a:t>；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下载报名所需材料。考生博士报名信息简明表在上传材料页面生成，下载。</a:t>
            </a:r>
            <a:endParaRPr lang="zh-CN" altLang="en-US" sz="2800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19460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2425" y="2273300"/>
            <a:ext cx="11272838" cy="231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81038" y="4584700"/>
            <a:ext cx="10614025" cy="15097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482" name="稻壳儿搜索;幻雨工作室_1"/>
          <p:cNvSpPr txBox="1"/>
          <p:nvPr/>
        </p:nvSpPr>
        <p:spPr>
          <a:xfrm>
            <a:off x="681038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六、填写/修改申请信息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20483" name="文本框 1"/>
          <p:cNvSpPr txBox="1"/>
          <p:nvPr/>
        </p:nvSpPr>
        <p:spPr>
          <a:xfrm>
            <a:off x="458788" y="1106488"/>
            <a:ext cx="11347450" cy="19862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marL="457200" indent="-4572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  <a:buChar char="u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报名流程一共分为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</a:rPr>
              <a:t>15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步</a:t>
            </a:r>
            <a:endParaRPr lang="zh-CN" altLang="en-US" sz="2800">
              <a:latin typeface="等线" panose="02010600030101010101" charset="-122"/>
              <a:ea typeface="等线" panose="02010600030101010101" charset="-122"/>
            </a:endParaRPr>
          </a:p>
          <a:p>
            <a:pPr marL="457200" indent="-4572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  <a:buChar char="u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其中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</a:rPr>
              <a:t>1-14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步需在</a:t>
            </a:r>
            <a:r>
              <a:rPr lang="en-US" altLang="zh-CN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11</a:t>
            </a:r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月</a:t>
            </a:r>
            <a:r>
              <a:rPr lang="en-US" altLang="zh-CN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18</a:t>
            </a:r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日</a:t>
            </a:r>
            <a:r>
              <a:rPr lang="en-US" altLang="zh-CN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24:00</a:t>
            </a:r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前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完成并提交；</a:t>
            </a:r>
            <a:endParaRPr lang="zh-CN" altLang="en-US" sz="2800">
              <a:latin typeface="等线" panose="02010600030101010101" charset="-122"/>
              <a:ea typeface="等线" panose="02010600030101010101" charset="-122"/>
            </a:endParaRPr>
          </a:p>
          <a:p>
            <a:pPr marL="457200" indent="-4572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  <a:buChar char="u"/>
            </a:pP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第</a:t>
            </a:r>
            <a:r>
              <a:rPr lang="en-US" altLang="zh-CN" sz="2800">
                <a:latin typeface="等线" panose="02010600030101010101" charset="-122"/>
                <a:ea typeface="等线" panose="02010600030101010101" charset="-122"/>
              </a:rPr>
              <a:t>15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步：缴纳报名费，需等待报名资格审核通过后进行，请于</a:t>
            </a:r>
            <a:r>
              <a:rPr lang="en-US" altLang="zh-CN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11</a:t>
            </a:r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月</a:t>
            </a:r>
            <a:r>
              <a:rPr lang="en-US" altLang="zh-CN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25</a:t>
            </a:r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日</a:t>
            </a:r>
            <a:r>
              <a:rPr lang="en-US" altLang="zh-CN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24:00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前完成。</a:t>
            </a:r>
            <a:endParaRPr lang="zh-CN" altLang="en-US" sz="2800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20484" name="图片 3"/>
          <p:cNvPicPr>
            <a:picLocks noChangeAspect="1"/>
          </p:cNvPicPr>
          <p:nvPr/>
        </p:nvPicPr>
        <p:blipFill>
          <a:blip r:embed="rId1"/>
          <a:srcRect r="4703"/>
          <a:stretch>
            <a:fillRect/>
          </a:stretch>
        </p:blipFill>
        <p:spPr>
          <a:xfrm>
            <a:off x="1123950" y="3092450"/>
            <a:ext cx="10018713" cy="37607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9A7A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1506" name="稻壳儿搜索;幻雨工作室_1"/>
          <p:cNvSpPr txBox="1"/>
          <p:nvPr/>
        </p:nvSpPr>
        <p:spPr>
          <a:xfrm>
            <a:off x="681038" y="584200"/>
            <a:ext cx="5973762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六、填写/修改申请信息</a:t>
            </a:r>
            <a:endParaRPr lang="zh-CN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21507" name="文本框 1"/>
          <p:cNvSpPr txBox="1"/>
          <p:nvPr/>
        </p:nvSpPr>
        <p:spPr>
          <a:xfrm>
            <a:off x="458788" y="1106488"/>
            <a:ext cx="11347450" cy="10382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en-US" altLang="zh-CN" sz="2800">
                <a:latin typeface="等线" panose="02010600030101010101" charset="-122"/>
                <a:ea typeface="等线" panose="02010600030101010101" charset="-122"/>
              </a:rPr>
              <a:t>1. 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基本信息。</a:t>
            </a:r>
            <a:endParaRPr lang="zh-CN" altLang="en-US" sz="2800">
              <a:latin typeface="等线" panose="02010600030101010101" charset="-122"/>
              <a:ea typeface="等线" panose="02010600030101010101" charset="-122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charset="0"/>
            </a:pP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请按</a:t>
            </a:r>
            <a:r>
              <a:rPr lang="zh-CN" altLang="zh-CN" sz="28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真实情况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填写基本信息，点击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“</a:t>
            </a:r>
            <a:r>
              <a:rPr lang="zh-CN" altLang="zh-CN" sz="28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下一步</a:t>
            </a:r>
            <a:r>
              <a:rPr lang="en-US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”</a:t>
            </a:r>
            <a:r>
              <a:rPr lang="zh-CN" altLang="zh-CN" sz="2800" dirty="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进入学习工作经历。</a:t>
            </a:r>
            <a:endParaRPr lang="zh-CN" altLang="en-US" sz="2800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21508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125" y="2305050"/>
            <a:ext cx="5575300" cy="3635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263" y="3003550"/>
            <a:ext cx="5768975" cy="2409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8220,&quot;width&quot;:26580}"/>
</p:tagLst>
</file>

<file path=ppt/tags/tag2.xml><?xml version="1.0" encoding="utf-8"?>
<p:tagLst xmlns:p="http://schemas.openxmlformats.org/presentationml/2006/main">
  <p:tag name="KSO_WM_UNIT_PLACING_PICTURE_USER_VIEWPORT" val="{&quot;height&quot;:5396,&quot;width&quot;:4689}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PLACING_PICTURE_USER_VIEWPORT" val="{&quot;height&quot;:12870,&quot;width&quot;:9720}"/>
</p:tagLst>
</file>

<file path=ppt/tags/tag5.xml><?xml version="1.0" encoding="utf-8"?>
<p:tagLst xmlns:p="http://schemas.openxmlformats.org/presentationml/2006/main">
  <p:tag name="KSO_WM_UNIT_PLACING_PICTURE_USER_VIEWPORT" val="{&quot;height&quot;:5056,&quot;width&quot;:8162}"/>
</p:tagLst>
</file>

<file path=ppt/tags/tag6.xml><?xml version="1.0" encoding="utf-8"?>
<p:tagLst xmlns:p="http://schemas.openxmlformats.org/presentationml/2006/main">
  <p:tag name="KSO_WM_UNIT_PLACING_PICTURE_USER_VIEWPORT" val="{&quot;height&quot;:10125,&quot;width&quot;:18870}"/>
</p:tagLst>
</file>

<file path=ppt/tags/tag7.xml><?xml version="1.0" encoding="utf-8"?>
<p:tagLst xmlns:p="http://schemas.openxmlformats.org/presentationml/2006/main">
  <p:tag name="commondata" val="eyJjb3VudCI6MSwiaGRpZCI6IjdiODY5ZTc5ZmVlMTJhMGFhZTZjNDM1YjI1MmQxMmI4IiwidXNlckNvdW50IjoxfQ=="/>
</p:tagLst>
</file>

<file path=ppt/theme/theme1.xml><?xml version="1.0" encoding="utf-8"?>
<a:theme xmlns:a="http://schemas.openxmlformats.org/drawingml/2006/main" name="Office 主题​​">
  <a:themeElements>
    <a:clrScheme name="自定义 5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745A"/>
      </a:accent1>
      <a:accent2>
        <a:srgbClr val="4C745A"/>
      </a:accent2>
      <a:accent3>
        <a:srgbClr val="4C745A"/>
      </a:accent3>
      <a:accent4>
        <a:srgbClr val="4C745A"/>
      </a:accent4>
      <a:accent5>
        <a:srgbClr val="4C745A"/>
      </a:accent5>
      <a:accent6>
        <a:srgbClr val="4C745A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5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745A"/>
      </a:accent1>
      <a:accent2>
        <a:srgbClr val="4C745A"/>
      </a:accent2>
      <a:accent3>
        <a:srgbClr val="4C745A"/>
      </a:accent3>
      <a:accent4>
        <a:srgbClr val="4C745A"/>
      </a:accent4>
      <a:accent5>
        <a:srgbClr val="4C745A"/>
      </a:accent5>
      <a:accent6>
        <a:srgbClr val="4C745A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5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745A"/>
      </a:accent1>
      <a:accent2>
        <a:srgbClr val="4C745A"/>
      </a:accent2>
      <a:accent3>
        <a:srgbClr val="4C745A"/>
      </a:accent3>
      <a:accent4>
        <a:srgbClr val="4C745A"/>
      </a:accent4>
      <a:accent5>
        <a:srgbClr val="4C745A"/>
      </a:accent5>
      <a:accent6>
        <a:srgbClr val="4C745A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自定义 5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745A"/>
      </a:accent1>
      <a:accent2>
        <a:srgbClr val="4C745A"/>
      </a:accent2>
      <a:accent3>
        <a:srgbClr val="4C745A"/>
      </a:accent3>
      <a:accent4>
        <a:srgbClr val="4C745A"/>
      </a:accent4>
      <a:accent5>
        <a:srgbClr val="4C745A"/>
      </a:accent5>
      <a:accent6>
        <a:srgbClr val="4C745A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3060</Words>
  <Application>WPS 演示</Application>
  <PresentationFormat>宽屏</PresentationFormat>
  <Paragraphs>242</Paragraphs>
  <Slides>37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37</vt:i4>
      </vt:variant>
    </vt:vector>
  </HeadingPairs>
  <TitlesOfParts>
    <vt:vector size="51" baseType="lpstr">
      <vt:lpstr>Arial</vt:lpstr>
      <vt:lpstr>宋体</vt:lpstr>
      <vt:lpstr>Wingdings</vt:lpstr>
      <vt:lpstr>等线</vt:lpstr>
      <vt:lpstr>微软雅黑</vt:lpstr>
      <vt:lpstr>微软雅黑 Light</vt:lpstr>
      <vt:lpstr>Wingdings</vt:lpstr>
      <vt:lpstr>Arial Unicode MS</vt:lpstr>
      <vt:lpstr>等线 Light</vt:lpstr>
      <vt:lpstr>Calibri</vt:lpstr>
      <vt:lpstr>Office 主题​​</vt:lpstr>
      <vt:lpstr>1_Office 主题​​</vt:lpstr>
      <vt:lpstr>2_Office 主题​​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19940802</dc:creator>
  <cp:lastModifiedBy>陈欣玮</cp:lastModifiedBy>
  <cp:revision>35</cp:revision>
  <dcterms:created xsi:type="dcterms:W3CDTF">2025-10-30T02:41:43Z</dcterms:created>
  <dcterms:modified xsi:type="dcterms:W3CDTF">2025-10-30T02:41:43Z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2052-12.1.2.22550</vt:lpwstr>
  </property>
  <property fmtid="{D5CDD505-2E9C-101B-9397-08002B2CF9AE}" pid="3" name="KSOTemplateUUID">
    <vt:lpwstr>v1.0_mb_S8qGobxmgqh78vk5AQ6Lsw==</vt:lpwstr>
  </property>
  <property fmtid="{D5CDD505-2E9C-101B-9397-08002B2CF9AE}" pid="4" name="ICV">
    <vt:lpwstr>F608B42FD5444A0367D00269CBA6F6BB_43</vt:lpwstr>
  </property>
</Properties>
</file>