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  <p:sldMasterId id="2147483657" r:id="rId5"/>
  </p:sldMasterIdLst>
  <p:sldIdLst>
    <p:sldId id="261" r:id="rId6"/>
    <p:sldId id="264" r:id="rId7"/>
    <p:sldId id="293" r:id="rId8"/>
    <p:sldId id="292" r:id="rId9"/>
    <p:sldId id="280" r:id="rId10"/>
    <p:sldId id="294" r:id="rId11"/>
    <p:sldId id="295" r:id="rId12"/>
    <p:sldId id="281" r:id="rId13"/>
    <p:sldId id="297" r:id="rId14"/>
    <p:sldId id="298" r:id="rId15"/>
    <p:sldId id="299" r:id="rId16"/>
    <p:sldId id="300" r:id="rId17"/>
    <p:sldId id="301" r:id="rId18"/>
    <p:sldId id="303" r:id="rId19"/>
    <p:sldId id="302" r:id="rId20"/>
    <p:sldId id="304" r:id="rId21"/>
    <p:sldId id="305" r:id="rId22"/>
    <p:sldId id="307" r:id="rId23"/>
    <p:sldId id="306" r:id="rId24"/>
    <p:sldId id="308" r:id="rId25"/>
    <p:sldId id="309" r:id="rId26"/>
    <p:sldId id="310" r:id="rId27"/>
    <p:sldId id="311" r:id="rId28"/>
    <p:sldId id="324" r:id="rId29"/>
    <p:sldId id="325" r:id="rId30"/>
    <p:sldId id="328" r:id="rId31"/>
    <p:sldId id="327" r:id="rId32"/>
    <p:sldId id="326" r:id="rId33"/>
    <p:sldId id="329" r:id="rId34"/>
    <p:sldId id="330" r:id="rId35"/>
    <p:sldId id="312" r:id="rId36"/>
    <p:sldId id="287" r:id="rId37"/>
    <p:sldId id="313" r:id="rId38"/>
    <p:sldId id="320" r:id="rId39"/>
    <p:sldId id="321" r:id="rId40"/>
    <p:sldId id="332" r:id="rId41"/>
    <p:sldId id="333" r:id="rId42"/>
    <p:sldId id="289" r:id="rId43"/>
    <p:sldId id="276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1D0"/>
    <a:srgbClr val="ACB2D5"/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59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8" Type="http://schemas.openxmlformats.org/officeDocument/2006/relationships/tags" Target="tags/tag7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172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19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22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024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126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2292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hyperlink" Target="http://cwcwx.fjmu.edu.c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第二轮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全日制博士网络报名操作手册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2531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学习工作经历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按实际情况填写从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高中以来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的学习工作经历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进入奖励处分。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253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863" y="2855913"/>
            <a:ext cx="9640887" cy="272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3555" name="文本框 1"/>
          <p:cNvSpPr txBox="1"/>
          <p:nvPr/>
        </p:nvSpPr>
        <p:spPr>
          <a:xfrm>
            <a:off x="458788" y="1106488"/>
            <a:ext cx="11347450" cy="1985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奖励处分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前五条数据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，请根据奖励处分的重要性合理填写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。若无请直接点击下一步。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进入家庭主要成员。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355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3400425"/>
            <a:ext cx="11388725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4.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家庭主要成员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，至少填写一行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进入论文与课题情况。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4580" name="图片 2"/>
          <p:cNvPicPr>
            <a:picLocks noChangeAspect="1"/>
          </p:cNvPicPr>
          <p:nvPr/>
        </p:nvPicPr>
        <p:blipFill>
          <a:blip r:embed="rId1"/>
          <a:srcRect r="9515"/>
          <a:stretch>
            <a:fillRect/>
          </a:stretch>
        </p:blipFill>
        <p:spPr>
          <a:xfrm>
            <a:off x="327025" y="3089275"/>
            <a:ext cx="11479213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5603" name="文本框 1"/>
          <p:cNvSpPr txBox="1"/>
          <p:nvPr/>
        </p:nvSpPr>
        <p:spPr>
          <a:xfrm>
            <a:off x="458788" y="1106488"/>
            <a:ext cx="11347450" cy="3451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论文与课题情况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前十条数据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，请根据学术和科研成果的重要性合理填写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发表论文情况、主持参与课题情况为必填项，若无请填写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 u="sng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无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，如下图所示。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进入学位学历信息。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560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3127375"/>
            <a:ext cx="7715250" cy="348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6627" name="文本框 1"/>
          <p:cNvSpPr txBox="1"/>
          <p:nvPr/>
        </p:nvSpPr>
        <p:spPr>
          <a:xfrm>
            <a:off x="458788" y="1106488"/>
            <a:ext cx="11347450" cy="1985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学位学历信息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硕士研究方向、硕士学位论文名称、硕士期间在研课题名称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，与后续资格评审密切相关，请认真填写。</a:t>
            </a:r>
            <a:endParaRPr lang="zh-CN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进入职称、执业信息。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662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75" y="3082925"/>
            <a:ext cx="8905875" cy="377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7651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，职称证书专业名称，请与中级证书上名称一致。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765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613" y="2576513"/>
            <a:ext cx="5591175" cy="409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63" y="2679700"/>
            <a:ext cx="5000625" cy="347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>
            <a:off x="4829175" y="4076700"/>
            <a:ext cx="50673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8674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413" y="2859088"/>
            <a:ext cx="4476750" cy="318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8676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，医师资格、执业范围等相关信息，请与医师资格证或医师执业证上内容一致。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867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2874963"/>
            <a:ext cx="6410325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左箭头 12"/>
          <p:cNvSpPr/>
          <p:nvPr/>
        </p:nvSpPr>
        <p:spPr>
          <a:xfrm rot="20880000">
            <a:off x="5365750" y="4148138"/>
            <a:ext cx="4156075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9698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338" y="2576513"/>
            <a:ext cx="2817812" cy="375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7.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职称、执业信息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，住培证书专业，请与住培合格证书上内容一致。点击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进入报考信息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29701" name="图片 2" descr="截图_20250507104810"/>
          <p:cNvPicPr>
            <a:picLocks noChangeAspect="1"/>
          </p:cNvPicPr>
          <p:nvPr/>
        </p:nvPicPr>
        <p:blipFill>
          <a:blip r:embed="rId2"/>
          <a:srcRect l="3766" t="27954" r="35838" b="7657"/>
          <a:stretch>
            <a:fillRect/>
          </a:stretch>
        </p:blipFill>
        <p:spPr>
          <a:xfrm>
            <a:off x="354013" y="2576513"/>
            <a:ext cx="6469062" cy="387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文本框 3"/>
          <p:cNvSpPr txBox="1"/>
          <p:nvPr/>
        </p:nvSpPr>
        <p:spPr>
          <a:xfrm>
            <a:off x="458788" y="5964238"/>
            <a:ext cx="3254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“应届专硕”选“</a:t>
            </a:r>
            <a:r>
              <a:rPr lang="zh-CN" altLang="en-US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拟于入学前取得</a:t>
            </a:r>
            <a:r>
              <a:rPr lang="zh-CN" altLang="en-US">
                <a:latin typeface="等线" panose="02010600030101010101" charset="-122"/>
                <a:ea typeface="等线" panose="02010600030101010101" charset="-122"/>
              </a:rPr>
              <a:t>”</a:t>
            </a:r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0723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8.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报考信息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报考信息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报考类别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与后续资格评审计分方式相关，请按照实际情况慎重选择。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进入考生联系方式。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2576513"/>
            <a:ext cx="7820025" cy="3967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1747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9.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考生联系方式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，通讯地址为后续接收录取通知书的地址，移动电话和电子邮箱请保持畅通状态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进入考生外语水平。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174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2863850"/>
            <a:ext cx="8478837" cy="324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一、报名网址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339" name="文本框 1"/>
          <p:cNvSpPr txBox="1"/>
          <p:nvPr/>
        </p:nvSpPr>
        <p:spPr>
          <a:xfrm>
            <a:off x="869950" y="1319213"/>
            <a:ext cx="10131425" cy="13477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输入网址：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  <a:hlinkClick r:id="rId1"/>
              </a:rPr>
              <a:t>http://gsas.fjmu.edu.cn </a:t>
            </a:r>
            <a:endParaRPr lang="en-US" altLang="zh-CN" sz="2400" baseline="0" dirty="0">
              <a:latin typeface="等线" panose="02010600030101010101" charset="-122"/>
              <a:ea typeface="等线" panose="02010600030101010101" charset="-122"/>
              <a:hlinkClick r:id="rId1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第一步：招生项目选择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“博士研究生报考”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400">
                <a:latin typeface="等线" panose="02010600030101010101" charset="-122"/>
                <a:ea typeface="等线" panose="02010600030101010101" charset="-122"/>
              </a:rPr>
              <a:t>第二步：点击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“免费注册”</a:t>
            </a:r>
            <a:endParaRPr lang="zh-CN" altLang="en-US" sz="24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4340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838" y="2667000"/>
            <a:ext cx="10982325" cy="339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5"/>
          <p:cNvSpPr txBox="1"/>
          <p:nvPr/>
        </p:nvSpPr>
        <p:spPr>
          <a:xfrm>
            <a:off x="9372600" y="34385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文本框 6"/>
          <p:cNvSpPr txBox="1"/>
          <p:nvPr/>
        </p:nvSpPr>
        <p:spPr>
          <a:xfrm>
            <a:off x="8937625" y="5127625"/>
            <a:ext cx="12001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2771" name="文本框 1"/>
          <p:cNvSpPr txBox="1"/>
          <p:nvPr/>
        </p:nvSpPr>
        <p:spPr>
          <a:xfrm>
            <a:off x="458788" y="1106488"/>
            <a:ext cx="1134745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10.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考生外语水平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进入推荐人信息维护。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277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038" y="2668588"/>
            <a:ext cx="11183937" cy="381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3795" name="文本框 1"/>
          <p:cNvSpPr txBox="1"/>
          <p:nvPr/>
        </p:nvSpPr>
        <p:spPr>
          <a:xfrm>
            <a:off x="458788" y="1106488"/>
            <a:ext cx="11452225" cy="1985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11.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推荐人信息维护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按实际情况填写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条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推荐人信息，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推荐人要求：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申请学科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两位教授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相当正高专业技术职称</a:t>
            </a:r>
            <a:r>
              <a:rPr lang="zh-CN" altLang="en-US" sz="2800" b="1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。每条填写完成请点击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保存</a:t>
            </a:r>
            <a:r>
              <a:rPr lang="en-US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进入上传照片。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379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3371850"/>
            <a:ext cx="1091565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4819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12.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上传照片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按系统要求上传照片，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进入上传材料。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482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6725" y="2144713"/>
            <a:ext cx="7970838" cy="429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458788" y="1106488"/>
            <a:ext cx="11347450" cy="25034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报名信息简明表</a:t>
            </a:r>
            <a:endParaRPr lang="zh-CN" altLang="en-US" sz="28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在材料上传页面，点击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打印报名信息简明表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，点击右上角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下载打印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，核对信息，无误后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签名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上传至材料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841875"/>
            <a:ext cx="11125200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3" y="3133725"/>
            <a:ext cx="10029825" cy="1668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文本框 1"/>
          <p:cNvSpPr txBox="1"/>
          <p:nvPr/>
        </p:nvSpPr>
        <p:spPr>
          <a:xfrm>
            <a:off x="3597275" y="5335588"/>
            <a:ext cx="615950" cy="349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2026</a:t>
            </a:r>
            <a:endParaRPr lang="en-US" alt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6867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2-思想政治素质和品德考核表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，需加盖档案所在单位人事部门公章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686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5313" y="2133600"/>
            <a:ext cx="3286125" cy="434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文本框 99"/>
          <p:cNvSpPr txBox="1"/>
          <p:nvPr/>
        </p:nvSpPr>
        <p:spPr>
          <a:xfrm>
            <a:off x="4171950" y="2330450"/>
            <a:ext cx="75406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最高学历：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以报考学历为准，应届硕士生填</a:t>
            </a:r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硕士研究生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；硕博连读生填</a:t>
            </a:r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大学本科生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；往届生以实际情况为准。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最高学位：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以报考学位为准，应届硕士生填</a:t>
            </a:r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硕士学位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；硕博连读生填</a:t>
            </a:r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学士学位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；往届生以实际情况为准。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报考</a:t>
            </a:r>
            <a:r>
              <a:rPr lang="en-US" altLang="zh-CN" sz="2400">
                <a:latin typeface="等线" panose="02010600030101010101" charset="-122"/>
                <a:ea typeface="宋体" panose="02010600030101010101" pitchFamily="2" charset="-122"/>
              </a:rPr>
              <a:t>“</a:t>
            </a:r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定向培养</a:t>
            </a:r>
            <a:r>
              <a:rPr lang="en-US" altLang="zh-CN" sz="2400">
                <a:latin typeface="等线" panose="02010600030101010101" charset="-122"/>
                <a:ea typeface="宋体" panose="02010600030101010101" pitchFamily="2" charset="-122"/>
              </a:rPr>
              <a:t>”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，请写明“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同意定向培养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”;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报考</a:t>
            </a:r>
            <a:r>
              <a:rPr lang="en-US" altLang="zh-CN" sz="2400">
                <a:latin typeface="等线" panose="02010600030101010101" charset="-122"/>
                <a:ea typeface="宋体" panose="02010600030101010101" pitchFamily="2" charset="-122"/>
              </a:rPr>
              <a:t>“</a:t>
            </a:r>
            <a:r>
              <a:rPr lang="zh-CN" altLang="en-US" sz="2400" b="1" u="sng">
                <a:latin typeface="等线" panose="02010600030101010101" charset="-122"/>
                <a:ea typeface="宋体" panose="02010600030101010101" pitchFamily="2" charset="-122"/>
              </a:rPr>
              <a:t>非定向培养</a:t>
            </a:r>
            <a:r>
              <a:rPr lang="en-US" altLang="zh-CN" sz="2400">
                <a:latin typeface="等线" panose="02010600030101010101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等线" panose="02010600030101010101" charset="-122"/>
                <a:ea typeface="宋体" panose="02010600030101010101" pitchFamily="2" charset="-122"/>
              </a:rPr>
              <a:t>，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请写明“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同意报考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”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en-US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需加盖档案所在单位人事部门公章，档案存放人才市场的，由人才市场盖章。</a:t>
            </a:r>
            <a:endParaRPr lang="zh-CN" altLang="en-US" sz="2400">
              <a:latin typeface="等线" panose="02010600030101010101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7891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3-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专家推荐书，需</a:t>
            </a:r>
            <a:r>
              <a:rPr lang="zh-CN" altLang="en-US" sz="2800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报考学科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专业领域内两位</a:t>
            </a:r>
            <a:r>
              <a:rPr lang="zh-CN" altLang="en-US" sz="2800" b="1" u="sng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教授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（或相当专业技术</a:t>
            </a:r>
            <a:r>
              <a:rPr lang="zh-CN" altLang="en-US" sz="28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正高职称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的专家）的书面推荐意见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7892" name="文本框 99"/>
          <p:cNvSpPr txBox="1"/>
          <p:nvPr/>
        </p:nvSpPr>
        <p:spPr>
          <a:xfrm>
            <a:off x="4219575" y="2886075"/>
            <a:ext cx="7377113" cy="304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报考专业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说明：报考专业应与招生目录中一致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职称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说明：职称需为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正高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职称，如“教授、主任医师、主任技师、主任药师、主任护师、研究员”等</a:t>
            </a:r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endParaRPr lang="zh-CN" altLang="zh-CN" sz="2400">
              <a:latin typeface="等线" panose="02010600030101010101" charset="-122"/>
              <a:ea typeface="宋体" panose="02010600030101010101" pitchFamily="2" charset="-122"/>
            </a:endParaRPr>
          </a:p>
          <a:p>
            <a:r>
              <a:rPr lang="zh-CN" altLang="zh-CN" sz="2400" b="1" u="sng">
                <a:latin typeface="等线" panose="02010600030101010101" charset="-122"/>
                <a:ea typeface="宋体" panose="02010600030101010101" pitchFamily="2" charset="-122"/>
              </a:rPr>
              <a:t>与考生关系</a:t>
            </a:r>
            <a:r>
              <a:rPr lang="zh-CN" altLang="zh-CN" sz="2400">
                <a:latin typeface="等线" panose="02010600030101010101" charset="-122"/>
                <a:ea typeface="宋体" panose="02010600030101010101" pitchFamily="2" charset="-122"/>
              </a:rPr>
              <a:t>说明：按实际情况填写，可填“师生关系、同事关系、硕士生导师、科室领导、带教老师等”，</a:t>
            </a:r>
            <a:r>
              <a:rPr lang="zh-CN" altLang="zh-CN" sz="2400" b="1" u="sng">
                <a:solidFill>
                  <a:srgbClr val="FF0000"/>
                </a:solidFill>
                <a:latin typeface="等线" panose="02010600030101010101" charset="-122"/>
                <a:ea typeface="宋体" panose="02010600030101010101" pitchFamily="2" charset="-122"/>
              </a:rPr>
              <a:t>不可填“无”</a:t>
            </a:r>
            <a:endParaRPr lang="zh-CN" altLang="zh-CN" sz="2400" b="1" u="sng">
              <a:solidFill>
                <a:srgbClr val="FF0000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pic>
        <p:nvPicPr>
          <p:cNvPr id="3789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2495550"/>
            <a:ext cx="3729038" cy="436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458788" y="1106488"/>
            <a:ext cx="1134745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6/17-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本科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/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硕士《教育部学历证书电子注册备案表》或《学历认证报告》或境外学历学位认证书，有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个即可。</a:t>
            </a:r>
            <a:r>
              <a:rPr lang="zh-CN" altLang="en-US" sz="1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办理方法详见学信网 https://www.chsi.com.cn/xlcx/rhsq.jsp</a:t>
            </a:r>
            <a:endParaRPr lang="zh-CN" altLang="en-US" sz="12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8916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445000" y="2581275"/>
            <a:ext cx="3087688" cy="416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100"/>
          <p:cNvPicPr/>
          <p:nvPr/>
        </p:nvPicPr>
        <p:blipFill>
          <a:blip r:embed="rId2"/>
          <a:srcRect b="4614"/>
          <a:stretch>
            <a:fillRect/>
          </a:stretch>
        </p:blipFill>
        <p:spPr>
          <a:xfrm>
            <a:off x="804863" y="2589213"/>
            <a:ext cx="3216275" cy="413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8232775" y="2611438"/>
            <a:ext cx="3038475" cy="413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9939" name="文本框 1"/>
          <p:cNvSpPr txBox="1"/>
          <p:nvPr/>
        </p:nvSpPr>
        <p:spPr>
          <a:xfrm>
            <a:off x="458788" y="1106488"/>
            <a:ext cx="11347450" cy="183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10-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近三年的科研成果</a:t>
            </a:r>
            <a:endParaRPr lang="zh-CN" altLang="en-US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0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SCI刊源文章须提供具有查新/检索资质的高校、信息机构、科研机构开具的收录证明，以中科院JCR分区升级版为准（须加盖公章）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en-US" altLang="zh-CN" sz="28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3994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" y="2806700"/>
            <a:ext cx="3001963" cy="405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946400"/>
            <a:ext cx="2898775" cy="388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25" y="2913063"/>
            <a:ext cx="3181350" cy="391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0963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硕士学籍在线认证报告。</a:t>
            </a:r>
            <a:r>
              <a:rPr lang="zh-CN" altLang="en-US" sz="16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办理方法详见学信网 https://www.chsi.com.cn/xlcx/rhsq.jsp</a:t>
            </a:r>
            <a:endParaRPr lang="zh-CN" altLang="en-US" sz="16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40964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4635500" y="2146300"/>
            <a:ext cx="2994025" cy="429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1987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上传材料（附重点材料说明）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18-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硕士学位在线验证报告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/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学位认证报告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</a:t>
            </a:r>
            <a:r>
              <a:rPr lang="zh-CN" altLang="en-US" sz="1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办理方法详见学信网 https://xwrz.chsi.com.cn/gateway</a:t>
            </a:r>
            <a:endParaRPr lang="zh-CN" altLang="en-US" sz="12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41988" name="图片 1"/>
          <p:cNvPicPr>
            <a:picLocks noChangeAspect="1"/>
          </p:cNvPicPr>
          <p:nvPr/>
        </p:nvPicPr>
        <p:blipFill>
          <a:blip r:embed="rId1"/>
          <a:srcRect l="18796"/>
          <a:stretch>
            <a:fillRect/>
          </a:stretch>
        </p:blipFill>
        <p:spPr>
          <a:xfrm>
            <a:off x="115888" y="2389188"/>
            <a:ext cx="5508625" cy="402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38" y="2413000"/>
            <a:ext cx="2833687" cy="397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5688013" y="2287588"/>
            <a:ext cx="2914650" cy="412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63" name="文本框 1"/>
          <p:cNvSpPr txBox="1"/>
          <p:nvPr/>
        </p:nvSpPr>
        <p:spPr>
          <a:xfrm>
            <a:off x="603250" y="1236663"/>
            <a:ext cx="6421438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2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第一步：按要求填写考生基本信息，姓名、证件类型、证件号码；</a:t>
            </a:r>
            <a:endParaRPr lang="zh-CN" altLang="en-US" sz="22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2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第二步：招生批次选择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en-US" altLang="zh-CN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2026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年</a:t>
            </a:r>
            <a:r>
              <a:rPr lang="zh-CN" altLang="en-US" sz="2200" b="1" dirty="0">
                <a:solidFill>
                  <a:srgbClr val="FF0000"/>
                </a:solidFill>
                <a:sym typeface="等线" panose="02010600030101010101" charset="-122"/>
              </a:rPr>
              <a:t>第二轮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全日制博士”；</a:t>
            </a:r>
            <a:endParaRPr lang="zh-CN" altLang="en-US" sz="22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第三步：招生方式</a:t>
            </a:r>
            <a:r>
              <a:rPr lang="zh-CN" altLang="en-US" sz="2200" b="1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硕博连读生</a:t>
            </a:r>
            <a:r>
              <a:rPr lang="zh-CN" altLang="en-US" sz="2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选择</a:t>
            </a:r>
            <a:r>
              <a:rPr lang="en-US" altLang="zh-CN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硕博连读</a:t>
            </a:r>
            <a:r>
              <a:rPr lang="en-US" altLang="zh-CN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</a:t>
            </a:r>
            <a:r>
              <a:rPr lang="zh-CN" altLang="en-US" sz="2200" b="1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其余人员</a:t>
            </a:r>
            <a:r>
              <a:rPr lang="zh-CN" altLang="en-US" sz="2200" b="1" u="sng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均</a:t>
            </a:r>
            <a:r>
              <a:rPr lang="zh-CN" altLang="en-US" sz="22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选择</a:t>
            </a:r>
            <a:r>
              <a:rPr lang="en-US" altLang="zh-CN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en-US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申请考核制</a:t>
            </a:r>
            <a:r>
              <a:rPr lang="en-US" altLang="zh-CN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；</a:t>
            </a:r>
            <a:endParaRPr lang="zh-CN" altLang="en-US" sz="22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200">
                <a:latin typeface="等线" panose="02010600030101010101" charset="-122"/>
                <a:ea typeface="等线" panose="02010600030101010101" charset="-122"/>
              </a:rPr>
              <a:t>第四步：输入密码、手机号后，点击</a:t>
            </a:r>
            <a:r>
              <a:rPr lang="zh-CN" altLang="en-US" sz="22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获取验证码</a:t>
            </a:r>
            <a:r>
              <a:rPr lang="zh-CN" altLang="en-US" sz="22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”；</a:t>
            </a:r>
            <a:endParaRPr lang="zh-CN" altLang="en-US" sz="22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200">
                <a:latin typeface="等线" panose="02010600030101010101" charset="-122"/>
                <a:ea typeface="等线" panose="02010600030101010101" charset="-122"/>
              </a:rPr>
              <a:t>第五步：填写手机收到的短信验证码，再点击</a:t>
            </a:r>
            <a:r>
              <a:rPr lang="en-US" altLang="zh-CN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立即注册</a:t>
            </a:r>
            <a:r>
              <a:rPr lang="en-US" altLang="zh-CN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200" b="1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536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0463" y="1108075"/>
            <a:ext cx="4086225" cy="497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618855" y="2701290"/>
            <a:ext cx="1645920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1000"/>
              <a:t>2026</a:t>
            </a:r>
            <a:r>
              <a:rPr lang="zh-CN" altLang="en-US" sz="1000"/>
              <a:t>年第二轮全日制博士</a:t>
            </a:r>
            <a:endParaRPr lang="zh-CN" alt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3010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13.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上传材料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材料上传均完成后，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进入报名信息提交。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275" y="1106488"/>
            <a:ext cx="11347450" cy="207168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noProof="1" dirty="0">
                <a:latin typeface="+mn-lt"/>
                <a:ea typeface="+mn-ea"/>
                <a:cs typeface="+mn-cs"/>
                <a:sym typeface="+mn-ea"/>
              </a:rPr>
              <a:t>14.</a:t>
            </a:r>
            <a:r>
              <a:rPr lang="zh-CN" altLang="en-US" sz="2800" noProof="1" dirty="0">
                <a:latin typeface="+mn-lt"/>
                <a:ea typeface="+mn-ea"/>
                <a:cs typeface="+mn-cs"/>
                <a:sym typeface="+mn-ea"/>
              </a:rPr>
              <a:t>报名信息提交</a:t>
            </a:r>
            <a:endParaRPr lang="zh-CN" altLang="en-US" sz="2800" noProof="1" dirty="0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核对报名信息，无误后点击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确认并提交</a:t>
            </a:r>
            <a:r>
              <a:rPr lang="en-US" altLang="zh-CN" sz="2800" noProof="1"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lang="zh-CN" altLang="en-US" sz="2800" noProof="1">
                <a:latin typeface="+mn-lt"/>
                <a:ea typeface="+mn-ea"/>
                <a:cs typeface="+mn-cs"/>
                <a:sym typeface="+mn-ea"/>
              </a:rPr>
              <a:t>。</a:t>
            </a:r>
            <a:endParaRPr lang="zh-CN" altLang="en-US" sz="2800" noProof="1"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一旦提交不可更改！！！</a:t>
            </a:r>
            <a:endParaRPr lang="zh-CN" altLang="en-US" sz="2800" b="1" u="sng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若截止时间前未点击提交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noProof="1" dirty="0">
              <a:sym typeface="+mn-ea"/>
            </a:endParaRPr>
          </a:p>
        </p:txBody>
      </p:sp>
      <p:pic>
        <p:nvPicPr>
          <p:cNvPr id="4403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0" y="3487738"/>
            <a:ext cx="9880600" cy="2665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七、查看报名状态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5059" name="文本框 1"/>
          <p:cNvSpPr txBox="1"/>
          <p:nvPr/>
        </p:nvSpPr>
        <p:spPr>
          <a:xfrm>
            <a:off x="869950" y="1319213"/>
            <a:ext cx="10131425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返回首页，点击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报名状态查询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报名状态为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待院系审核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，即为报名信息提交成功。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506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463" y="2638425"/>
            <a:ext cx="654367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八、交付报名费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6083" name="文本框 1"/>
          <p:cNvSpPr txBox="1"/>
          <p:nvPr/>
        </p:nvSpPr>
        <p:spPr>
          <a:xfrm>
            <a:off x="365125" y="1412875"/>
            <a:ext cx="6029325" cy="5050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网上提交报名信息并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审核通过</a:t>
            </a: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的考生，须在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202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21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日至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内登录报名系统，</a:t>
            </a: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缴纳报名费160元。</a:t>
            </a: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3200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前往付款</a:t>
            </a:r>
            <a:r>
              <a:rPr lang="en-US" altLang="zh-CN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32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608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94450" y="1695450"/>
            <a:ext cx="5183188" cy="320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稻壳儿搜索;幻雨工作室_1"/>
          <p:cNvSpPr txBox="1"/>
          <p:nvPr/>
        </p:nvSpPr>
        <p:spPr>
          <a:xfrm>
            <a:off x="633413" y="584200"/>
            <a:ext cx="59737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八、交付报名费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7106" name="文本框 1"/>
          <p:cNvSpPr txBox="1"/>
          <p:nvPr/>
        </p:nvSpPr>
        <p:spPr>
          <a:xfrm>
            <a:off x="365125" y="1412875"/>
            <a:ext cx="7181850" cy="198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en-US" altLang="zh-CN" sz="28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选择缴费方式，点击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确认支付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。扫描二维码进行支付，点击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支付成功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710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0825" y="2889250"/>
            <a:ext cx="5811838" cy="311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3000375"/>
            <a:ext cx="5519738" cy="300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稻壳儿搜索;幻雨工作室_1"/>
          <p:cNvSpPr txBox="1"/>
          <p:nvPr/>
        </p:nvSpPr>
        <p:spPr>
          <a:xfrm>
            <a:off x="633413" y="584200"/>
            <a:ext cx="59737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八、交付报名费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8130" name="文本框 1"/>
          <p:cNvSpPr txBox="1"/>
          <p:nvPr/>
        </p:nvSpPr>
        <p:spPr>
          <a:xfrm>
            <a:off x="365125" y="1412875"/>
            <a:ext cx="10996613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15.</a:t>
            </a:r>
            <a:r>
              <a:rPr lang="zh-CN" altLang="en-US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交付报名费</a:t>
            </a:r>
            <a:endParaRPr lang="zh-CN" altLang="en-US" sz="2800" dirty="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缴费成功之后返回页面查看缴费状态，显示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已交费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为缴费成功。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3032125"/>
            <a:ext cx="11115675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文本框 1"/>
          <p:cNvSpPr txBox="1"/>
          <p:nvPr/>
        </p:nvSpPr>
        <p:spPr>
          <a:xfrm>
            <a:off x="4638675" y="5191125"/>
            <a:ext cx="854075" cy="273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zh-CN" altLang="en-US" sz="1000" b="1">
                <a:solidFill>
                  <a:srgbClr val="90A1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全日制博士</a:t>
            </a:r>
            <a:endParaRPr lang="zh-CN" altLang="en-US" sz="1000" b="1">
              <a:solidFill>
                <a:srgbClr val="90A1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文本框 2"/>
          <p:cNvSpPr txBox="1"/>
          <p:nvPr/>
        </p:nvSpPr>
        <p:spPr>
          <a:xfrm>
            <a:off x="1573213" y="5162550"/>
            <a:ext cx="623887" cy="273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r>
              <a:rPr lang="en-US" altLang="zh-CN" sz="1200" b="1">
                <a:solidFill>
                  <a:srgbClr val="ACB2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endParaRPr lang="en-US" altLang="zh-CN" sz="1200" b="1">
              <a:solidFill>
                <a:srgbClr val="ACB2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稻壳儿搜索;幻雨工作室_1"/>
          <p:cNvSpPr txBox="1"/>
          <p:nvPr/>
        </p:nvSpPr>
        <p:spPr>
          <a:xfrm>
            <a:off x="633413" y="584200"/>
            <a:ext cx="59737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九、退回修改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5059" name="文本框 1"/>
          <p:cNvSpPr txBox="1"/>
          <p:nvPr/>
        </p:nvSpPr>
        <p:spPr>
          <a:xfrm>
            <a:off x="861060" y="1319213"/>
            <a:ext cx="10131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sym typeface="+mn-ea"/>
              </a:rPr>
              <a:t>返回首页，点击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ym typeface="+mn-ea"/>
              </a:rPr>
              <a:t>报名状态查询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，可查询材料审核是否通过，以及具体退回原因。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940" y="2355850"/>
            <a:ext cx="7225030" cy="380111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稻壳儿搜索;幻雨工作室_1"/>
          <p:cNvSpPr txBox="1"/>
          <p:nvPr/>
        </p:nvSpPr>
        <p:spPr>
          <a:xfrm>
            <a:off x="633413" y="584200"/>
            <a:ext cx="59737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九、退回修改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45059" name="文本框 1"/>
          <p:cNvSpPr txBox="1"/>
          <p:nvPr/>
        </p:nvSpPr>
        <p:spPr>
          <a:xfrm>
            <a:off x="861060" y="1319213"/>
            <a:ext cx="1013142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材料退回后，若需修改报考材料，请在材料提交页面，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1.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进行报考材料替换；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2.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点击提交材料</a:t>
            </a:r>
            <a:endParaRPr lang="zh-CN" altLang="en-US" sz="2800" b="1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 descr="11aef7a2f787b38485ff249a21ce3b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90" y="2726055"/>
            <a:ext cx="10429875" cy="2918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32420" y="4021455"/>
            <a:ext cx="525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①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5510" y="3752215"/>
            <a:ext cx="525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②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0" y="1319213"/>
            <a:ext cx="10131425" cy="4570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请勿集中在系统关闭前提交报名信息，以免系统繁忙，未能报名成功。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>
              <a:solidFill>
                <a:srgbClr val="FF0000"/>
              </a:solidFill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若截止时间前未点击提交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放弃报名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4.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79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稻壳儿搜索;幻雨工作室_1"/>
          <p:cNvSpPr txBox="1"/>
          <p:nvPr/>
        </p:nvSpPr>
        <p:spPr>
          <a:xfrm>
            <a:off x="681038" y="584200"/>
            <a:ext cx="2316162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alt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387" name="文本框 1"/>
          <p:cNvSpPr txBox="1"/>
          <p:nvPr/>
        </p:nvSpPr>
        <p:spPr>
          <a:xfrm>
            <a:off x="603250" y="1319213"/>
            <a:ext cx="6421438" cy="411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注册成功后，页面将生成考生报考报名号，即登录系统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，请考生牢记用户名，以便后续登录系统使用。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系统也将发送一条</a:t>
            </a:r>
            <a:r>
              <a:rPr lang="zh-CN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提示短信</a:t>
            </a: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至你的手机，请考生保存短信，以备后续查找用户名。</a:t>
            </a:r>
            <a:endParaRPr lang="zh-CN" altLang="zh-CN" sz="2400" dirty="0"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zh-CN" sz="2400" dirty="0">
                <a:latin typeface="等线" panose="02010600030101010101" charset="-122"/>
                <a:ea typeface="等线" panose="02010600030101010101" charset="-122"/>
              </a:rPr>
              <a:t>若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用户名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密码</a:t>
            </a:r>
            <a:r>
              <a:rPr lang="en-US" altLang="zh-CN" sz="2400" dirty="0"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遗忘，也可通过首页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找回用户名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忘记密码</a:t>
            </a:r>
            <a:r>
              <a:rPr lang="en-US" altLang="zh-CN" sz="24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400" dirty="0">
                <a:latin typeface="等线" panose="02010600030101010101" charset="-122"/>
                <a:ea typeface="等线" panose="02010600030101010101" charset="-122"/>
              </a:rPr>
              <a:t>功能找回。</a:t>
            </a:r>
            <a:endParaRPr lang="zh-CN" altLang="en-US" sz="2400" dirty="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6388" name="图片 9"/>
          <p:cNvPicPr>
            <a:picLocks noChangeAspect="1"/>
          </p:cNvPicPr>
          <p:nvPr/>
        </p:nvPicPr>
        <p:blipFill>
          <a:blip r:embed="rId1"/>
          <a:srcRect l="66154" t="1149" r="9950"/>
          <a:stretch>
            <a:fillRect/>
          </a:stretch>
        </p:blipFill>
        <p:spPr>
          <a:xfrm>
            <a:off x="7170738" y="698500"/>
            <a:ext cx="3997325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根据用户名、密码、验证码登录系统，查看报考须知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741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2263775"/>
            <a:ext cx="7666038" cy="3459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稻壳儿搜索;幻雨工作室_1"/>
          <p:cNvSpPr txBox="1"/>
          <p:nvPr/>
        </p:nvSpPr>
        <p:spPr>
          <a:xfrm>
            <a:off x="692150" y="523875"/>
            <a:ext cx="59737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四、查看各学院招生细则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8435" name="文本框 1"/>
          <p:cNvSpPr txBox="1"/>
          <p:nvPr/>
        </p:nvSpPr>
        <p:spPr>
          <a:xfrm>
            <a:off x="692150" y="1301750"/>
            <a:ext cx="10625138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各学院详见我校研究生院官网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https://yjsy.fjmu.edu.cn/2024/1107/c2438a210856/page.htm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380" y="2510155"/>
            <a:ext cx="8214995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五、下载网报附件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9459" name="文本框 1"/>
          <p:cNvSpPr txBox="1"/>
          <p:nvPr/>
        </p:nvSpPr>
        <p:spPr>
          <a:xfrm>
            <a:off x="763588" y="1319213"/>
            <a:ext cx="1013142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网报附件下载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 b="1">
                <a:latin typeface="等线" panose="02010600030101010101" charset="-122"/>
                <a:ea typeface="等线" panose="02010600030101010101" charset="-122"/>
              </a:rPr>
              <a:t>；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下载报名所需材料。考生博士报名信息简明表在上传材料页面生成，下载。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946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273300"/>
            <a:ext cx="11272838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1038" y="4602480"/>
            <a:ext cx="10614025" cy="150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0483" name="文本框 1"/>
          <p:cNvSpPr txBox="1"/>
          <p:nvPr/>
        </p:nvSpPr>
        <p:spPr>
          <a:xfrm>
            <a:off x="458788" y="1106488"/>
            <a:ext cx="1134745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报名流程一共分为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其中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1-14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步需在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18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前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完成并提交；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  <a:buChar char="u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第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15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步：缴纳报名费，需等待报名资格审核通过后进行，请于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21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00-5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24:00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前完成。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1"/>
          <a:srcRect r="4703"/>
          <a:stretch>
            <a:fillRect/>
          </a:stretch>
        </p:blipFill>
        <p:spPr>
          <a:xfrm>
            <a:off x="1123950" y="3092450"/>
            <a:ext cx="10018713" cy="3760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六、填写/修改申请信息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1507" name="文本框 1"/>
          <p:cNvSpPr txBox="1"/>
          <p:nvPr/>
        </p:nvSpPr>
        <p:spPr>
          <a:xfrm>
            <a:off x="458788" y="1106488"/>
            <a:ext cx="11347450" cy="103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1. 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基本信息。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请按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真实情况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填写基本信息，点击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下一步</a:t>
            </a:r>
            <a:r>
              <a:rPr lang="en-US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”</a:t>
            </a:r>
            <a:r>
              <a:rPr lang="zh-CN" altLang="zh-CN" sz="2800" dirty="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进入学习工作经历。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150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2305050"/>
            <a:ext cx="5575300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63" y="3003550"/>
            <a:ext cx="5768975" cy="240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220,&quot;width&quot;:26580}"/>
</p:tagLst>
</file>

<file path=ppt/tags/tag2.xml><?xml version="1.0" encoding="utf-8"?>
<p:tagLst xmlns:p="http://schemas.openxmlformats.org/presentationml/2006/main">
  <p:tag name="KSO_WM_UNIT_PLACING_PICTURE_USER_VIEWPORT" val="{&quot;height&quot;:5396,&quot;width&quot;:4689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12870,&quot;width&quot;:9720}"/>
</p:tagLst>
</file>

<file path=ppt/tags/tag5.xml><?xml version="1.0" encoding="utf-8"?>
<p:tagLst xmlns:p="http://schemas.openxmlformats.org/presentationml/2006/main">
  <p:tag name="KSO_WM_UNIT_PLACING_PICTURE_USER_VIEWPORT" val="{&quot;height&quot;:5056,&quot;width&quot;:8162}"/>
</p:tagLst>
</file>

<file path=ppt/tags/tag6.xml><?xml version="1.0" encoding="utf-8"?>
<p:tagLst xmlns:p="http://schemas.openxmlformats.org/presentationml/2006/main">
  <p:tag name="KSO_WM_UNIT_PLACING_PICTURE_USER_VIEWPORT" val="{&quot;height&quot;:10125,&quot;width&quot;:18870}"/>
</p:tagLst>
</file>

<file path=ppt/tags/tag7.xml><?xml version="1.0" encoding="utf-8"?>
<p:tagLst xmlns:p="http://schemas.openxmlformats.org/presentationml/2006/main">
  <p:tag name="commondata" val="eyJjb3VudCI6MSwiaGRpZCI6IjM4NDE3Y2U4MTBlZGJhOGZhMDY4YTg1MWJjOGMwZmU1IiwidXNlckNvdW50IjoxfQ==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3188</Words>
  <Application>WPS 演示</Application>
  <PresentationFormat>宽屏</PresentationFormat>
  <Paragraphs>255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Arial</vt:lpstr>
      <vt:lpstr>宋体</vt:lpstr>
      <vt:lpstr>Wingdings</vt:lpstr>
      <vt:lpstr>等线</vt:lpstr>
      <vt:lpstr>微软雅黑</vt:lpstr>
      <vt:lpstr>微软雅黑 Light</vt:lpstr>
      <vt:lpstr>Wingdings</vt:lpstr>
      <vt:lpstr>Arial Unicode MS</vt:lpstr>
      <vt:lpstr>等线 Light</vt:lpstr>
      <vt:lpstr>Calibri</vt:lpstr>
      <vt:lpstr>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42</cp:revision>
  <dcterms:created xsi:type="dcterms:W3CDTF">2026-05-07T01:24:08Z</dcterms:created>
  <dcterms:modified xsi:type="dcterms:W3CDTF">2026-05-07T01:24:08Z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2052-12.1.2.24730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FC671A444202276593CAF269A2E8EF08_43</vt:lpwstr>
  </property>
</Properties>
</file>