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8"/>
  </p:notesMasterIdLst>
  <p:sldIdLst>
    <p:sldId id="261" r:id="rId4"/>
    <p:sldId id="264" r:id="rId5"/>
    <p:sldId id="303" r:id="rId6"/>
    <p:sldId id="314" r:id="rId7"/>
    <p:sldId id="280" r:id="rId9"/>
    <p:sldId id="292" r:id="rId10"/>
    <p:sldId id="296" r:id="rId11"/>
    <p:sldId id="295" r:id="rId12"/>
    <p:sldId id="300" r:id="rId13"/>
    <p:sldId id="311" r:id="rId14"/>
    <p:sldId id="289" r:id="rId15"/>
    <p:sldId id="276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745A"/>
    <a:srgbClr val="669A79"/>
    <a:srgbClr val="446851"/>
    <a:srgbClr val="679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660"/>
  </p:normalViewPr>
  <p:slideViewPr>
    <p:cSldViewPr snapToGrid="0">
      <p:cViewPr>
        <p:scale>
          <a:sx n="66" d="100"/>
          <a:sy n="66" d="100"/>
        </p:scale>
        <p:origin x="1674" y="10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gs" Target="tags/tag14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669A79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稻壳儿搜索;幻雨工作室_1"/>
          <p:cNvSpPr/>
          <p:nvPr userDrawn="1"/>
        </p:nvSpPr>
        <p:spPr>
          <a:xfrm>
            <a:off x="376887" y="376887"/>
            <a:ext cx="11438227" cy="6104227"/>
          </a:xfrm>
          <a:prstGeom prst="roundRect">
            <a:avLst>
              <a:gd name="adj" fmla="val 84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稻壳儿搜索;幻雨工作室_2"/>
          <p:cNvSpPr/>
          <p:nvPr userDrawn="1"/>
        </p:nvSpPr>
        <p:spPr>
          <a:xfrm>
            <a:off x="254794" y="254794"/>
            <a:ext cx="11682412" cy="6348413"/>
          </a:xfrm>
          <a:prstGeom prst="roundRect">
            <a:avLst>
              <a:gd name="adj" fmla="val 841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9" name="稻壳儿搜索;幻雨工作室_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5" y="-732"/>
            <a:ext cx="2858105" cy="1707439"/>
          </a:xfrm>
          <a:prstGeom prst="rect">
            <a:avLst/>
          </a:prstGeom>
        </p:spPr>
      </p:pic>
      <p:pic>
        <p:nvPicPr>
          <p:cNvPr id="10" name="稻壳儿搜索;幻雨工作室_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11186" y="4769255"/>
            <a:ext cx="3080814" cy="20887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669A79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稻壳儿搜索;幻雨工作室_1"/>
          <p:cNvSpPr/>
          <p:nvPr userDrawn="1"/>
        </p:nvSpPr>
        <p:spPr>
          <a:xfrm>
            <a:off x="376887" y="376887"/>
            <a:ext cx="11438227" cy="6104227"/>
          </a:xfrm>
          <a:prstGeom prst="roundRect">
            <a:avLst>
              <a:gd name="adj" fmla="val 84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稻壳儿搜索;幻雨工作室_2"/>
          <p:cNvSpPr/>
          <p:nvPr userDrawn="1"/>
        </p:nvSpPr>
        <p:spPr>
          <a:xfrm>
            <a:off x="254794" y="254794"/>
            <a:ext cx="11682412" cy="6348413"/>
          </a:xfrm>
          <a:prstGeom prst="roundRect">
            <a:avLst>
              <a:gd name="adj" fmla="val 841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9" name="稻壳儿搜索;幻雨工作室_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5" y="-732"/>
            <a:ext cx="5163760" cy="3084843"/>
          </a:xfrm>
          <a:prstGeom prst="rect">
            <a:avLst/>
          </a:prstGeom>
        </p:spPr>
      </p:pic>
      <p:pic>
        <p:nvPicPr>
          <p:cNvPr id="10" name="稻壳儿搜索;幻雨工作室_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27635" y="3083814"/>
            <a:ext cx="5566130" cy="3773751"/>
          </a:xfrm>
          <a:prstGeom prst="rect">
            <a:avLst/>
          </a:prstGeom>
        </p:spPr>
      </p:pic>
      <p:pic>
        <p:nvPicPr>
          <p:cNvPr id="11" name="稻壳儿搜索;幻雨工作室_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" y="283"/>
            <a:ext cx="12190992" cy="68574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96000" y="392965"/>
            <a:ext cx="10800000" cy="705600"/>
          </a:xfrm>
        </p:spPr>
        <p:txBody>
          <a:bodyPr wrap="square" lIns="0" tIns="0" rIns="0" bIns="0">
            <a:normAutofit/>
          </a:bodyPr>
          <a:lstStyle>
            <a:lvl1pPr algn="ctr" fontAlgn="base"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rgbClr val="669A79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稻壳儿搜索;幻雨工作室_1"/>
          <p:cNvSpPr/>
          <p:nvPr userDrawn="1"/>
        </p:nvSpPr>
        <p:spPr>
          <a:xfrm>
            <a:off x="376887" y="376887"/>
            <a:ext cx="11438227" cy="6104227"/>
          </a:xfrm>
          <a:prstGeom prst="roundRect">
            <a:avLst>
              <a:gd name="adj" fmla="val 84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稻壳儿搜索;幻雨工作室_2"/>
          <p:cNvSpPr/>
          <p:nvPr userDrawn="1"/>
        </p:nvSpPr>
        <p:spPr>
          <a:xfrm>
            <a:off x="254794" y="254794"/>
            <a:ext cx="11682412" cy="6348413"/>
          </a:xfrm>
          <a:prstGeom prst="roundRect">
            <a:avLst>
              <a:gd name="adj" fmla="val 841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9" name="稻壳儿搜索;幻雨工作室_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5" y="-732"/>
            <a:ext cx="2858105" cy="1707439"/>
          </a:xfrm>
          <a:prstGeom prst="rect">
            <a:avLst/>
          </a:prstGeom>
        </p:spPr>
      </p:pic>
      <p:pic>
        <p:nvPicPr>
          <p:cNvPr id="10" name="稻壳儿搜索;幻雨工作室_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11186" y="4769255"/>
            <a:ext cx="3080814" cy="20887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669A79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稻壳儿搜索;幻雨工作室_1"/>
          <p:cNvSpPr/>
          <p:nvPr userDrawn="1"/>
        </p:nvSpPr>
        <p:spPr>
          <a:xfrm>
            <a:off x="376887" y="376887"/>
            <a:ext cx="11438227" cy="6104227"/>
          </a:xfrm>
          <a:prstGeom prst="roundRect">
            <a:avLst>
              <a:gd name="adj" fmla="val 84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稻壳儿搜索;幻雨工作室_2"/>
          <p:cNvSpPr/>
          <p:nvPr userDrawn="1"/>
        </p:nvSpPr>
        <p:spPr>
          <a:xfrm>
            <a:off x="254794" y="254794"/>
            <a:ext cx="11682412" cy="6348413"/>
          </a:xfrm>
          <a:prstGeom prst="roundRect">
            <a:avLst>
              <a:gd name="adj" fmla="val 841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9" name="稻壳儿搜索;幻雨工作室_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5" y="-732"/>
            <a:ext cx="5163760" cy="3084843"/>
          </a:xfrm>
          <a:prstGeom prst="rect">
            <a:avLst/>
          </a:prstGeom>
        </p:spPr>
      </p:pic>
      <p:pic>
        <p:nvPicPr>
          <p:cNvPr id="10" name="稻壳儿搜索;幻雨工作室_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27635" y="3083814"/>
            <a:ext cx="5566130" cy="3773751"/>
          </a:xfrm>
          <a:prstGeom prst="rect">
            <a:avLst/>
          </a:prstGeom>
        </p:spPr>
      </p:pic>
      <p:pic>
        <p:nvPicPr>
          <p:cNvPr id="11" name="稻壳儿搜索;幻雨工作室_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" y="283"/>
            <a:ext cx="12190992" cy="685743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D92A2-F409-435B-BB84-EFB6EF777F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09DBA-E70B-4CFF-95E3-8582E640D76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D92A2-F409-435B-BB84-EFB6EF777FC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09DBA-E70B-4CFF-95E3-8582E640D76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hyperlink" Target="http://cwcwx.fjmu.edu.c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3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image" Target="../media/image5.png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9A7A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稻壳儿搜索;幻雨工作室_1"/>
          <p:cNvSpPr txBox="1"/>
          <p:nvPr/>
        </p:nvSpPr>
        <p:spPr>
          <a:xfrm>
            <a:off x="1473835" y="2118995"/>
            <a:ext cx="924433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>
                <a:solidFill>
                  <a:srgbClr val="4C74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推免生招生系统提交报考材料</a:t>
            </a:r>
            <a:endParaRPr lang="zh-CN" altLang="en-US" sz="4000" dirty="0">
              <a:solidFill>
                <a:srgbClr val="4C74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dirty="0">
                <a:solidFill>
                  <a:srgbClr val="4C74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及体检报告操作流程</a:t>
            </a:r>
            <a:endParaRPr lang="zh-CN" altLang="en-US" sz="4000" dirty="0">
              <a:solidFill>
                <a:srgbClr val="4C745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稻壳儿搜索;幻雨工作室_5"/>
          <p:cNvSpPr/>
          <p:nvPr/>
        </p:nvSpPr>
        <p:spPr>
          <a:xfrm flipH="1">
            <a:off x="3895649" y="4574748"/>
            <a:ext cx="4400701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4C745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福建医科大学研招办</a:t>
            </a:r>
            <a:endParaRPr kumimoji="0" lang="zh-CN" sz="2400" b="0" i="0" u="none" strike="noStrike" kern="1200" cap="none" spc="0" normalizeH="0" baseline="0" noProof="0" dirty="0">
              <a:ln>
                <a:noFill/>
              </a:ln>
              <a:solidFill>
                <a:srgbClr val="4C745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9A7A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稻壳儿搜索;幻雨工作室_1"/>
          <p:cNvSpPr txBox="1"/>
          <p:nvPr/>
        </p:nvSpPr>
        <p:spPr>
          <a:xfrm>
            <a:off x="681355" y="584200"/>
            <a:ext cx="5972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三、上传体检报告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17880" y="1319530"/>
            <a:ext cx="10131425" cy="23317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endParaRPr lang="zh-CN" altLang="en-US" sz="2800"/>
          </a:p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r>
              <a:rPr lang="zh-CN" altLang="en-US" sz="2800"/>
              <a:t>将纸质版体检报告扫描，合成为1个PDF后上传（报告需包括</a:t>
            </a:r>
            <a:r>
              <a:rPr lang="zh-CN" altLang="en-US" sz="2800" b="1">
                <a:solidFill>
                  <a:srgbClr val="FF0000"/>
                </a:solidFill>
              </a:rPr>
              <a:t>考生照片、具体各项检查结果、医院体检中心盖章</a:t>
            </a:r>
            <a:r>
              <a:rPr lang="zh-CN" altLang="en-US" sz="2800"/>
              <a:t>），体检报告提交后</a:t>
            </a:r>
            <a:r>
              <a:rPr lang="en-US" altLang="zh-CN" sz="2800"/>
              <a:t>10</a:t>
            </a:r>
            <a:r>
              <a:rPr lang="zh-CN" altLang="en-US" sz="2800"/>
              <a:t>个工作日内将审核完毕，请及时查看审核结果。若审核退回，请按要求重新提交体检报告材料。</a:t>
            </a:r>
            <a:endParaRPr lang="zh-CN" altLang="en-US" sz="2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9A7A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稻壳儿搜索;幻雨工作室_1"/>
          <p:cNvSpPr txBox="1"/>
          <p:nvPr/>
        </p:nvSpPr>
        <p:spPr>
          <a:xfrm>
            <a:off x="633730" y="584200"/>
            <a:ext cx="5972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友情提醒</a:t>
            </a:r>
            <a:endParaRPr 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0585" y="1319530"/>
            <a:ext cx="10131425" cy="44850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r>
              <a:rPr lang="en-US" altLang="zh-CN" sz="2800" b="1">
                <a:solidFill>
                  <a:schemeClr val="tx1"/>
                </a:solidFill>
              </a:rPr>
              <a:t>1. </a:t>
            </a:r>
            <a:r>
              <a:rPr lang="zh-CN" altLang="en-US" sz="2800" b="1">
                <a:solidFill>
                  <a:schemeClr val="tx1"/>
                </a:solidFill>
              </a:rPr>
              <a:t>系统将于</a:t>
            </a:r>
            <a:r>
              <a:rPr lang="en-US" altLang="zh-CN" sz="2800" b="1">
                <a:solidFill>
                  <a:srgbClr val="FF0000"/>
                </a:solidFill>
              </a:rPr>
              <a:t>9</a:t>
            </a:r>
            <a:r>
              <a:rPr lang="zh-CN" altLang="en-US" sz="2800" b="1">
                <a:solidFill>
                  <a:srgbClr val="FF0000"/>
                </a:solidFill>
              </a:rPr>
              <a:t>月</a:t>
            </a:r>
            <a:r>
              <a:rPr lang="en-US" altLang="zh-CN" sz="2800" b="1">
                <a:solidFill>
                  <a:srgbClr val="FF0000"/>
                </a:solidFill>
              </a:rPr>
              <a:t>26</a:t>
            </a:r>
            <a:r>
              <a:rPr lang="zh-CN" altLang="en-US" sz="2800" b="1">
                <a:solidFill>
                  <a:srgbClr val="FF0000"/>
                </a:solidFill>
              </a:rPr>
              <a:t>日上午</a:t>
            </a:r>
            <a:r>
              <a:rPr lang="en-US" altLang="zh-CN" sz="2800" b="1">
                <a:solidFill>
                  <a:srgbClr val="FF0000"/>
                </a:solidFill>
              </a:rPr>
              <a:t>10</a:t>
            </a:r>
            <a:r>
              <a:rPr lang="zh-CN" altLang="en-US" sz="2800" b="1">
                <a:solidFill>
                  <a:srgbClr val="FF0000"/>
                </a:solidFill>
              </a:rPr>
              <a:t>时</a:t>
            </a:r>
            <a:r>
              <a:rPr lang="zh-CN" altLang="en-US" sz="2800" b="1">
                <a:solidFill>
                  <a:schemeClr val="tx1"/>
                </a:solidFill>
              </a:rPr>
              <a:t>后开放，请提前准备好各项报考材料，在</a:t>
            </a:r>
            <a:r>
              <a:rPr lang="en-US" altLang="zh-CN" sz="2800" b="1">
                <a:solidFill>
                  <a:srgbClr val="FF0000"/>
                </a:solidFill>
              </a:rPr>
              <a:t>9</a:t>
            </a:r>
            <a:r>
              <a:rPr lang="zh-CN" altLang="en-US" sz="2800" b="1">
                <a:solidFill>
                  <a:srgbClr val="FF0000"/>
                </a:solidFill>
              </a:rPr>
              <a:t>月</a:t>
            </a:r>
            <a:r>
              <a:rPr lang="en-US" altLang="zh-CN" sz="2800" b="1">
                <a:solidFill>
                  <a:srgbClr val="FF0000"/>
                </a:solidFill>
              </a:rPr>
              <a:t>27</a:t>
            </a:r>
            <a:r>
              <a:rPr lang="zh-CN" altLang="en-US" sz="2800" b="1">
                <a:solidFill>
                  <a:srgbClr val="FF0000"/>
                </a:solidFill>
              </a:rPr>
              <a:t>日上午</a:t>
            </a:r>
            <a:r>
              <a:rPr lang="en-US" altLang="zh-CN" sz="2800" b="1">
                <a:solidFill>
                  <a:srgbClr val="FF0000"/>
                </a:solidFill>
              </a:rPr>
              <a:t>10</a:t>
            </a:r>
            <a:r>
              <a:rPr lang="zh-CN" altLang="en-US" sz="2800" b="1">
                <a:solidFill>
                  <a:srgbClr val="FF0000"/>
                </a:solidFill>
              </a:rPr>
              <a:t>时</a:t>
            </a:r>
            <a:r>
              <a:rPr lang="zh-CN" altLang="en-US" sz="2800" b="1">
                <a:solidFill>
                  <a:schemeClr val="tx1"/>
                </a:solidFill>
              </a:rPr>
              <a:t>前上传完毕。</a:t>
            </a:r>
            <a:endParaRPr lang="zh-CN" altLang="en-US" sz="2800" b="1">
              <a:solidFill>
                <a:schemeClr val="tx1"/>
              </a:solidFill>
            </a:endParaRPr>
          </a:p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endParaRPr lang="zh-CN" altLang="en-US" sz="2800" b="1">
              <a:solidFill>
                <a:srgbClr val="FF0000"/>
              </a:solidFill>
            </a:endParaRPr>
          </a:p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r>
              <a:rPr lang="en-US" altLang="zh-CN" sz="2800" b="1">
                <a:solidFill>
                  <a:schemeClr val="tx1"/>
                </a:solidFill>
              </a:rPr>
              <a:t>2. </a:t>
            </a:r>
            <a:r>
              <a:rPr lang="zh-CN" altLang="en-US" sz="2800" b="1">
                <a:solidFill>
                  <a:schemeClr val="tx1"/>
                </a:solidFill>
              </a:rPr>
              <a:t>材料上传后，请等待院系审核。</a:t>
            </a:r>
            <a:endParaRPr lang="zh-CN" altLang="en-US" sz="2800" b="1">
              <a:solidFill>
                <a:schemeClr val="tx1"/>
              </a:solidFill>
            </a:endParaRPr>
          </a:p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endParaRPr lang="zh-CN" altLang="en-US" sz="2800" b="1">
              <a:solidFill>
                <a:schemeClr val="tx1"/>
              </a:solidFill>
            </a:endParaRPr>
          </a:p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r>
              <a:rPr lang="en-US" altLang="zh-CN" sz="2800" b="1">
                <a:solidFill>
                  <a:schemeClr val="tx1"/>
                </a:solidFill>
              </a:rPr>
              <a:t>3.</a:t>
            </a:r>
            <a:r>
              <a:rPr lang="zh-CN" altLang="en-US" sz="2800" b="1">
                <a:sym typeface="+mn-ea"/>
              </a:rPr>
              <a:t>确认录取后，请于</a:t>
            </a:r>
            <a:r>
              <a:rPr lang="zh-CN" altLang="en-US" sz="2800" b="1">
                <a:solidFill>
                  <a:srgbClr val="FF0000"/>
                </a:solidFill>
                <a:sym typeface="+mn-ea"/>
              </a:rPr>
              <a:t>10月2</a:t>
            </a:r>
            <a:r>
              <a:rPr lang="en-US" altLang="zh-CN" sz="2800" b="1">
                <a:solidFill>
                  <a:srgbClr val="FF0000"/>
                </a:solidFill>
                <a:sym typeface="+mn-ea"/>
              </a:rPr>
              <a:t>0</a:t>
            </a:r>
            <a:r>
              <a:rPr lang="zh-CN" altLang="en-US" sz="2800" b="1">
                <a:solidFill>
                  <a:srgbClr val="FF0000"/>
                </a:solidFill>
                <a:sym typeface="+mn-ea"/>
              </a:rPr>
              <a:t>日</a:t>
            </a:r>
            <a:r>
              <a:rPr lang="zh-CN" altLang="en-US" sz="2800" b="1">
                <a:sym typeface="+mn-ea"/>
              </a:rPr>
              <a:t>前上传体检报告。</a:t>
            </a:r>
            <a:endParaRPr lang="zh-CN" altLang="en-US" sz="2800"/>
          </a:p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endParaRPr lang="en-US" altLang="zh-CN" sz="2800" b="1">
              <a:solidFill>
                <a:schemeClr val="tx1"/>
              </a:solidFill>
            </a:endParaRPr>
          </a:p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r>
              <a:rPr lang="en-US" altLang="zh-CN" sz="2800" b="1">
                <a:solidFill>
                  <a:schemeClr val="tx1"/>
                </a:solidFill>
              </a:rPr>
              <a:t>4. </a:t>
            </a:r>
            <a:r>
              <a:rPr lang="zh-CN" altLang="en-US" sz="2800" b="1">
                <a:solidFill>
                  <a:schemeClr val="tx1"/>
                </a:solidFill>
              </a:rPr>
              <a:t>填报</a:t>
            </a:r>
            <a:r>
              <a:rPr lang="zh-CN" altLang="en-US" sz="2800" b="1">
                <a:solidFill>
                  <a:schemeClr val="tx1"/>
                </a:solidFill>
              </a:rPr>
              <a:t>期间有任何问题，可以在上班时间电话咨询研招办</a:t>
            </a:r>
            <a:r>
              <a:rPr lang="en-US" altLang="zh-CN" sz="2800" b="1">
                <a:solidFill>
                  <a:schemeClr val="tx1"/>
                </a:solidFill>
              </a:rPr>
              <a:t> 22862107</a:t>
            </a:r>
            <a:r>
              <a:rPr lang="zh-CN" altLang="en-US" sz="2800" b="1">
                <a:solidFill>
                  <a:schemeClr val="tx1"/>
                </a:solidFill>
              </a:rPr>
              <a:t>。</a:t>
            </a:r>
            <a:endParaRPr lang="zh-CN" altLang="en-US"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9A7A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稻壳儿搜索;幻雨工作室_1"/>
          <p:cNvSpPr txBox="1"/>
          <p:nvPr/>
        </p:nvSpPr>
        <p:spPr>
          <a:xfrm>
            <a:off x="4632960" y="2382850"/>
            <a:ext cx="29260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YF补 汉仪夏日体" panose="020B0604000101010104" pitchFamily="34" charset="-128"/>
              </a:rPr>
              <a:t>谢谢！</a:t>
            </a:r>
            <a:endParaRPr lang="zh-CN" altLang="en-US" sz="7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YF补 汉仪夏日体" panose="020B0604000101010104" pitchFamily="34" charset="-128"/>
            </a:endParaRPr>
          </a:p>
        </p:txBody>
      </p:sp>
      <p:sp>
        <p:nvSpPr>
          <p:cNvPr id="9" name="稻壳儿搜索;幻雨工作室_2"/>
          <p:cNvSpPr/>
          <p:nvPr/>
        </p:nvSpPr>
        <p:spPr>
          <a:xfrm>
            <a:off x="3601812" y="3644153"/>
            <a:ext cx="49883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20204" pitchFamily="34" charset="0"/>
              </a:rPr>
              <a:t>THANKYOU</a:t>
            </a:r>
            <a:endParaRPr lang="zh-CN" altLang="en-US" sz="4800" dirty="0">
              <a:solidFill>
                <a:schemeClr val="accent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9A7A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稻壳儿搜索;幻雨工作室_1"/>
          <p:cNvSpPr txBox="1"/>
          <p:nvPr/>
        </p:nvSpPr>
        <p:spPr>
          <a:xfrm>
            <a:off x="681318" y="584461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一、登录网址</a:t>
            </a:r>
            <a:endParaRPr lang="zh-CN" sz="1600" dirty="0">
              <a:solidFill>
                <a:schemeClr val="accen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0585" y="1319530"/>
            <a:ext cx="10131425" cy="22326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Char char="u"/>
              <a:defRPr/>
            </a:pPr>
            <a:r>
              <a:rPr lang="zh-CN" altLang="en-US" sz="2400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输入网址</a:t>
            </a:r>
            <a:r>
              <a:rPr lang="en-US" altLang="zh-CN" sz="2400" noProof="0" dirty="0">
                <a:ln>
                  <a:noFill/>
                </a:ln>
                <a:effectLst/>
                <a:uLnTx/>
                <a:uFillTx/>
                <a:sym typeface="+mn-ea"/>
                <a:hlinkClick r:id="rId1"/>
              </a:rPr>
              <a:t>http://gsas.fjmu.edu.cn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hlinkClick r:id="rId1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Char char="u"/>
              <a:defRPr/>
            </a:pPr>
            <a:r>
              <a:rPr lang="zh-CN" altLang="en-US" sz="2400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招生项目选择</a:t>
            </a:r>
            <a:r>
              <a:rPr lang="zh-CN" altLang="en-US" sz="24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“</a:t>
            </a:r>
            <a:r>
              <a:rPr lang="zh-CN" altLang="en-US" sz="2400" b="1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推免生复试录取</a:t>
            </a:r>
            <a:r>
              <a:rPr lang="zh-CN" altLang="en-US" sz="24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”</a:t>
            </a:r>
            <a:endParaRPr lang="zh-CN" altLang="en-US" sz="24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sym typeface="+mn-ea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Char char="u"/>
              <a:defRPr/>
            </a:pPr>
            <a:r>
              <a:rPr lang="zh-CN" altLang="en-US" sz="2400"/>
              <a:t>用户名：</a:t>
            </a:r>
            <a:r>
              <a:rPr lang="zh-CN" altLang="en-US" sz="2400">
                <a:sym typeface="+mn-ea"/>
              </a:rPr>
              <a:t>完整的证件号码</a:t>
            </a:r>
            <a:endParaRPr lang="zh-CN" altLang="en-US" sz="240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Char char="u"/>
              <a:defRPr/>
            </a:pPr>
            <a:r>
              <a:rPr lang="zh-CN" altLang="en-US" sz="2400"/>
              <a:t>密码：出生年月日（</a:t>
            </a:r>
            <a:r>
              <a:rPr lang="zh-CN" altLang="en-US" sz="2400" b="1">
                <a:solidFill>
                  <a:srgbClr val="FF0000"/>
                </a:solidFill>
              </a:rPr>
              <a:t>八位</a:t>
            </a:r>
            <a:r>
              <a:rPr lang="zh-CN" altLang="en-US" sz="2400"/>
              <a:t>）</a:t>
            </a:r>
            <a:endParaRPr lang="zh-CN" altLang="en-US" sz="2400"/>
          </a:p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endParaRPr lang="zh-CN" altLang="en-US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570" y="3136900"/>
            <a:ext cx="9863455" cy="34023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9A7A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稻壳儿搜索;幻雨工作室_1"/>
          <p:cNvSpPr txBox="1"/>
          <p:nvPr/>
        </p:nvSpPr>
        <p:spPr>
          <a:xfrm>
            <a:off x="681318" y="584461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一、登录网址</a:t>
            </a:r>
            <a:endParaRPr lang="zh-CN" sz="1600" dirty="0">
              <a:solidFill>
                <a:schemeClr val="accen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8840" y="1319530"/>
            <a:ext cx="10131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r>
              <a:rPr lang="zh-CN" sz="2400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登录后，请及时点击右上角</a:t>
            </a:r>
            <a:r>
              <a:rPr lang="en-US" altLang="zh-CN" sz="2400" b="1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“</a:t>
            </a:r>
            <a:r>
              <a:rPr lang="zh-CN" sz="2400" b="1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修改密码</a:t>
            </a:r>
            <a:r>
              <a:rPr lang="en-US" altLang="zh-CN" sz="2400" b="1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”</a:t>
            </a:r>
            <a:r>
              <a:rPr lang="zh-CN" altLang="en-US" sz="2400" b="1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，并妥善保管密码。</a:t>
            </a:r>
            <a:endParaRPr lang="zh-CN" altLang="en-US" sz="2400" b="1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33400" y="2671445"/>
            <a:ext cx="10950575" cy="19494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房间里的木桌子&#10;&#10;中度可信度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/>
          <a:srcRect l="38584" r="38584"/>
          <a:stretch>
            <a:fillRect/>
          </a:stretch>
        </p:blipFill>
        <p:spPr>
          <a:xfrm>
            <a:off x="695325" y="1805553"/>
            <a:ext cx="5344505" cy="4161294"/>
          </a:xfrm>
          <a:custGeom>
            <a:avLst/>
            <a:gdLst>
              <a:gd name="connsiteX0" fmla="*/ 0 w 5198414"/>
              <a:gd name="connsiteY0" fmla="*/ 0 h 3959816"/>
              <a:gd name="connsiteX1" fmla="*/ 5198414 w 5198414"/>
              <a:gd name="connsiteY1" fmla="*/ 0 h 3959816"/>
              <a:gd name="connsiteX2" fmla="*/ 5198414 w 5198414"/>
              <a:gd name="connsiteY2" fmla="*/ 3959816 h 3959816"/>
              <a:gd name="connsiteX3" fmla="*/ 0 w 5198414"/>
              <a:gd name="connsiteY3" fmla="*/ 3959816 h 3959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8414" h="3959816">
                <a:moveTo>
                  <a:pt x="0" y="0"/>
                </a:moveTo>
                <a:lnTo>
                  <a:pt x="5198414" y="0"/>
                </a:lnTo>
                <a:lnTo>
                  <a:pt x="5198414" y="3959816"/>
                </a:lnTo>
                <a:lnTo>
                  <a:pt x="0" y="3959816"/>
                </a:lnTo>
                <a:close/>
              </a:path>
            </a:pathLst>
          </a:custGeom>
          <a:ln w="9525" cap="flat" cmpd="sng" algn="ctr">
            <a:solidFill>
              <a:schemeClr val="dk1">
                <a:lumMod val="40000"/>
                <a:lumOff val="60000"/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6152168" y="1805552"/>
            <a:ext cx="5343831" cy="41612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96000" y="392965"/>
            <a:ext cx="10800000" cy="705600"/>
          </a:xfrm>
        </p:spPr>
        <p:txBody>
          <a:bodyPr lIns="0" tIns="0" rIns="0" bIns="0">
            <a:normAutofit/>
          </a:bodyPr>
          <a:lstStyle/>
          <a:p>
            <a:r>
              <a:rPr lang="zh-CN" altLang="en-US" dirty="0"/>
              <a:t>一、登录网址</a:t>
            </a:r>
            <a:endParaRPr lang="zh-CN" altLang="en-US" dirty="0"/>
          </a:p>
        </p:txBody>
      </p:sp>
      <p:sp>
        <p:nvSpPr>
          <p:cNvPr id="2" name="矩形 1"/>
          <p:cNvSpPr/>
          <p:nvPr>
            <p:custDataLst>
              <p:tags r:id="rId5"/>
            </p:custDataLst>
          </p:nvPr>
        </p:nvSpPr>
        <p:spPr>
          <a:xfrm>
            <a:off x="6859412" y="2416125"/>
            <a:ext cx="3925987" cy="2940244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lt1">
                    <a:lumMod val="100000"/>
                  </a:schemeClr>
                </a:solidFill>
                <a:latin typeface="+mn-ea"/>
                <a:cs typeface="+mn-ea"/>
              </a:rPr>
              <a:t>登录后，请及时点击右上角“修改密码”，并妥善保管密码。</a:t>
            </a:r>
            <a:endParaRPr lang="zh-CN" altLang="en-US" sz="1600" dirty="0">
              <a:ln>
                <a:noFill/>
                <a:prstDash val="sysDot"/>
              </a:ln>
              <a:solidFill>
                <a:schemeClr val="lt1">
                  <a:lumMod val="100000"/>
                </a:schemeClr>
              </a:solidFill>
              <a:latin typeface="+mn-ea"/>
              <a:cs typeface="+mn-ea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9A7A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稻壳儿搜索;幻雨工作室_1"/>
          <p:cNvSpPr txBox="1"/>
          <p:nvPr/>
        </p:nvSpPr>
        <p:spPr>
          <a:xfrm>
            <a:off x="681355" y="584200"/>
            <a:ext cx="5972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二、上传复试材料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0585" y="1319530"/>
            <a:ext cx="101314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r>
              <a:rPr lang="zh-CN" altLang="en-US" sz="2800"/>
              <a:t>登录系统后，选择第一步</a:t>
            </a:r>
            <a:r>
              <a:rPr lang="en-US" altLang="zh-CN" sz="2800"/>
              <a:t>“</a:t>
            </a:r>
            <a:r>
              <a:rPr lang="zh-CN" altLang="en-US" sz="2800" b="1">
                <a:solidFill>
                  <a:srgbClr val="FF0000"/>
                </a:solidFill>
              </a:rPr>
              <a:t>上传复试材料</a:t>
            </a:r>
            <a:r>
              <a:rPr lang="en-US" altLang="zh-CN" sz="2800"/>
              <a:t>”</a:t>
            </a:r>
            <a:r>
              <a:rPr lang="zh-CN" altLang="en-US" sz="2800"/>
              <a:t>。</a:t>
            </a:r>
            <a:endParaRPr lang="zh-CN" altLang="en-US" sz="2800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43865" y="2650490"/>
            <a:ext cx="11304270" cy="299910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9A7A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稻壳儿搜索;幻雨工作室_1"/>
          <p:cNvSpPr txBox="1"/>
          <p:nvPr/>
        </p:nvSpPr>
        <p:spPr>
          <a:xfrm>
            <a:off x="681355" y="584200"/>
            <a:ext cx="5972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二、上传复试材料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0585" y="1319530"/>
            <a:ext cx="101314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r>
              <a:rPr lang="zh-CN" altLang="en-US" sz="2800"/>
              <a:t>根据提示要求上传各项复试材料，全部上传无误后，点击</a:t>
            </a:r>
            <a:r>
              <a:rPr lang="en-US" altLang="zh-CN" sz="2800"/>
              <a:t>“</a:t>
            </a:r>
            <a:r>
              <a:rPr lang="zh-CN" altLang="en-US" sz="2800"/>
              <a:t>提交材料</a:t>
            </a:r>
            <a:r>
              <a:rPr lang="en-US" altLang="zh-CN" sz="2800"/>
              <a:t>”</a:t>
            </a:r>
            <a:r>
              <a:rPr lang="zh-CN" altLang="en-US" sz="2800"/>
              <a:t>。</a:t>
            </a:r>
            <a:endParaRPr lang="zh-CN" altLang="en-US" sz="2800"/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148840" y="2150110"/>
            <a:ext cx="7893685" cy="43522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68345" y="2150110"/>
            <a:ext cx="891540" cy="2209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p>
            <a:r>
              <a:rPr lang="zh-CN" altLang="en-US" sz="900">
                <a:solidFill>
                  <a:srgbClr val="FF0000"/>
                </a:solidFill>
              </a:rPr>
              <a:t>材料待审核</a:t>
            </a:r>
            <a:endParaRPr lang="zh-CN" altLang="en-US" sz="9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9A7A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稻壳儿搜索;幻雨工作室_1"/>
          <p:cNvSpPr txBox="1"/>
          <p:nvPr/>
        </p:nvSpPr>
        <p:spPr>
          <a:xfrm>
            <a:off x="681355" y="584200"/>
            <a:ext cx="5972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二、上传复试材料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0585" y="1319530"/>
            <a:ext cx="101314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r>
              <a:rPr lang="zh-CN" sz="2800"/>
              <a:t>若院系审核有问题，可以在页眉查看材料是否退回及退回原因</a:t>
            </a:r>
            <a:endParaRPr lang="zh-CN" sz="2800"/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148840" y="2150110"/>
            <a:ext cx="7893685" cy="435229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438400" y="2096135"/>
            <a:ext cx="1721485" cy="39306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n w="76200">
                <a:solidFill>
                  <a:sysClr val="windowText" lastClr="000000"/>
                </a:solidFill>
              </a:ln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9A7A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稻壳儿搜索;幻雨工作室_1"/>
          <p:cNvSpPr txBox="1"/>
          <p:nvPr/>
        </p:nvSpPr>
        <p:spPr>
          <a:xfrm>
            <a:off x="681355" y="584200"/>
            <a:ext cx="5972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三、上传体检报告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17880" y="1319530"/>
            <a:ext cx="10131425" cy="1038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r>
              <a:rPr lang="zh-CN" sz="2800"/>
              <a:t>确认录取后，请于</a:t>
            </a:r>
            <a:r>
              <a:rPr lang="en-US" altLang="zh-CN" sz="2800"/>
              <a:t>10</a:t>
            </a:r>
            <a:r>
              <a:rPr lang="zh-CN" altLang="en-US" sz="2800"/>
              <a:t>月</a:t>
            </a:r>
            <a:r>
              <a:rPr lang="en-US" altLang="zh-CN" sz="2800"/>
              <a:t>20</a:t>
            </a:r>
            <a:r>
              <a:rPr lang="zh-CN" altLang="en-US" sz="2800"/>
              <a:t>日前上传体检报告。</a:t>
            </a:r>
            <a:endParaRPr lang="zh-CN" altLang="en-US" sz="2800"/>
          </a:p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r>
              <a:rPr lang="zh-CN" altLang="en-US" sz="2800"/>
              <a:t>点击</a:t>
            </a:r>
            <a:r>
              <a:rPr lang="en-US" altLang="zh-CN" sz="2800"/>
              <a:t>“</a:t>
            </a:r>
            <a:r>
              <a:rPr lang="zh-CN" altLang="en-US" sz="2800" b="1">
                <a:solidFill>
                  <a:srgbClr val="FF0000"/>
                </a:solidFill>
              </a:rPr>
              <a:t>上传体检报告</a:t>
            </a:r>
            <a:r>
              <a:rPr lang="en-US" altLang="zh-CN" sz="2800"/>
              <a:t>”</a:t>
            </a:r>
            <a:r>
              <a:rPr lang="zh-CN" altLang="en-US" sz="2800"/>
              <a:t>，选择文件上传，确认点击</a:t>
            </a:r>
            <a:r>
              <a:rPr lang="en-US" altLang="zh-CN" sz="2800"/>
              <a:t>“</a:t>
            </a:r>
            <a:r>
              <a:rPr lang="zh-CN" altLang="en-US" sz="2800" b="1">
                <a:solidFill>
                  <a:srgbClr val="FF0000"/>
                </a:solidFill>
              </a:rPr>
              <a:t>提交</a:t>
            </a:r>
            <a:r>
              <a:rPr lang="en-US" altLang="zh-CN" sz="2800"/>
              <a:t>”</a:t>
            </a:r>
            <a:r>
              <a:rPr lang="zh-CN" altLang="en-US" sz="2800"/>
              <a:t>。</a:t>
            </a:r>
            <a:endParaRPr lang="zh-CN" altLang="en-US" sz="28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3835" y="2798445"/>
            <a:ext cx="8930005" cy="29743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9A7A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稻壳儿搜索;幻雨工作室_1"/>
          <p:cNvSpPr txBox="1"/>
          <p:nvPr/>
        </p:nvSpPr>
        <p:spPr>
          <a:xfrm>
            <a:off x="681355" y="584200"/>
            <a:ext cx="5972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三、上传体检报告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17880" y="1319530"/>
            <a:ext cx="10131425" cy="1038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r>
              <a:rPr lang="zh-CN" sz="2800"/>
              <a:t>确认录取后，请于</a:t>
            </a:r>
            <a:r>
              <a:rPr lang="en-US" altLang="zh-CN" sz="2800"/>
              <a:t>10</a:t>
            </a:r>
            <a:r>
              <a:rPr lang="zh-CN" altLang="en-US" sz="2800"/>
              <a:t>月</a:t>
            </a:r>
            <a:r>
              <a:rPr lang="en-US" altLang="zh-CN" sz="2800"/>
              <a:t>20</a:t>
            </a:r>
            <a:r>
              <a:rPr lang="zh-CN" altLang="en-US" sz="2800"/>
              <a:t>日前上传体检报告。</a:t>
            </a:r>
            <a:endParaRPr lang="zh-CN" altLang="en-US" sz="2800"/>
          </a:p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" panose="05000000000000000000" charset="0"/>
              <a:buNone/>
              <a:defRPr/>
            </a:pPr>
            <a:r>
              <a:rPr lang="zh-CN" altLang="en-US" sz="2800"/>
              <a:t>点击</a:t>
            </a:r>
            <a:r>
              <a:rPr lang="en-US" altLang="zh-CN" sz="2800"/>
              <a:t>“</a:t>
            </a:r>
            <a:r>
              <a:rPr lang="zh-CN" altLang="en-US" sz="2800" b="1">
                <a:solidFill>
                  <a:srgbClr val="FF0000"/>
                </a:solidFill>
              </a:rPr>
              <a:t>上传体检报告</a:t>
            </a:r>
            <a:r>
              <a:rPr lang="en-US" altLang="zh-CN" sz="2800"/>
              <a:t>”</a:t>
            </a:r>
            <a:r>
              <a:rPr lang="zh-CN" altLang="en-US" sz="2800"/>
              <a:t>，选择文件上传，确认点击</a:t>
            </a:r>
            <a:r>
              <a:rPr lang="en-US" altLang="zh-CN" sz="2800"/>
              <a:t>“</a:t>
            </a:r>
            <a:r>
              <a:rPr lang="zh-CN" altLang="en-US" sz="2800" b="1">
                <a:solidFill>
                  <a:srgbClr val="FF0000"/>
                </a:solidFill>
              </a:rPr>
              <a:t>提交</a:t>
            </a:r>
            <a:r>
              <a:rPr lang="en-US" altLang="zh-CN" sz="2800"/>
              <a:t>”</a:t>
            </a:r>
            <a:r>
              <a:rPr lang="zh-CN" altLang="en-US" sz="2800"/>
              <a:t>。</a:t>
            </a:r>
            <a:endParaRPr lang="zh-CN" altLang="en-US" sz="28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8105" y="2957830"/>
            <a:ext cx="8882380" cy="341947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233172"/>
  <p:tag name="KSO_WM_SLIDE_ID" val="custom20233172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1"/>
  <p:tag name="KSO_WM_SLIDE_INDEX" val="1"/>
  <p:tag name="KSO_WM_SLIDE_SIZE" val="309.123*231.508"/>
  <p:tag name="KSO_WM_SLIDE_POSITION" val="540.105*190.246"/>
  <p:tag name="KSO_WM_TAG_VERSION" val="3.0"/>
  <p:tag name="KSO_WM_SLIDE_LAYOUT" val="a_d_l"/>
  <p:tag name="KSO_WM_SLIDE_LAYOUT_CNT" val="1_1_1"/>
  <p:tag name="KSO_WM_DIAGRAM_GROUP_CODE" val="l1-1"/>
  <p:tag name="KSO_WM_SLIDE_DIAGTYPE" val="l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COMMONDATA" val="eyJjb3VudCI6MTYsImhkaWQiOiI1OGFlNzA4OWEwYmM4YmY0NTY0N2VhZTExZjZiMGJjNSIsInVzZXJDb3VudCI6MX0="/>
  <p:tag name="commondata" val="eyJjb3VudCI6MTcsImhkaWQiOiJmYmEzM2YyMzI3NTc0OTRjMDMzYmY5MDFlNzg5ODYyZCIsInVzZXJDb3VudCI6MX0="/>
  <p:tag name="KSO_WPP_MARK_KEY" val="c4fdf07c-f8fe-4716-84e1-0556b954a2f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33172_1*d*1"/>
  <p:tag name="KSO_WM_TEMPLATE_CATEGORY" val="custom"/>
  <p:tag name="KSO_WM_TEMPLATE_INDEX" val="20233172"/>
  <p:tag name="KSO_WM_UNIT_LAYERLEVEL" val="1"/>
  <p:tag name="KSO_WM_TAG_VERSION" val="3.0"/>
  <p:tag name="KSO_WM_BEAUTIFY_FLAG" val="#wm#"/>
  <p:tag name="KSO_WM_UNIT_VALUE" val="1155*1483"/>
  <p:tag name="KSO_WM_UNIT_TYPE" val="d"/>
  <p:tag name="KSO_WM_UNIT_INDEX" val="1"/>
  <p:tag name="KSO_WM_UNIT_LINE_FORE_SCHEMECOLOR_INDEX" val="1"/>
  <p:tag name="KSO_WM_UNIT_LINE_FILL_TYPE" val="2"/>
  <p:tag name="KSO_WM_UNIT_USESOURCEFORMAT_APPLY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33172_1*i*1"/>
  <p:tag name="KSO_WM_TEMPLATE_CATEGORY" val="custom"/>
  <p:tag name="KSO_WM_TEMPLATE_INDEX" val="20233172"/>
  <p:tag name="KSO_WM_UNIT_LAYERLEVEL" val="1"/>
  <p:tag name="KSO_WM_TAG_VERSION" val="3.0"/>
  <p:tag name="KSO_WM_BEAUTIFY_FLAG" val="#wm#"/>
  <p:tag name="KSO_WM_UNIT_TYPE" val="i"/>
  <p:tag name="KSO_WM_UNIT_INDEX" val="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3172_1*a*1"/>
  <p:tag name="KSO_WM_TEMPLATE_CATEGORY" val="custom"/>
  <p:tag name="KSO_WM_TEMPLATE_INDEX" val="20233172"/>
  <p:tag name="KSO_WM_UNIT_LAYERLEVEL" val="1"/>
  <p:tag name="KSO_WM_TAG_VERSION" val="3.0"/>
  <p:tag name="KSO_WM_BEAUTIFY_FLAG" val="#wm#"/>
  <p:tag name="KSO_WM_DIAGRAM_GROUP_CODE" val="l1-1"/>
  <p:tag name="KSO_WM_UNIT_PRESET_TEXT" val="单击此处添加标题内容"/>
  <p:tag name="KSO_WM_UNIT_TEXT_FILL_FORE_SCHEMECOLOR_INDEX" val="13"/>
  <p:tag name="KSO_WM_UNIT_TEXT_FILL_TYPE" val="1"/>
  <p:tag name="KSO_WM_UNIT_USESOURCEFORMAT_APPLY" val="1"/>
</p:tagLst>
</file>

<file path=ppt/tags/tag9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3169_1*l_h_f*1_1_1"/>
  <p:tag name="KSO_WM_TEMPLATE_CATEGORY" val="diagram"/>
  <p:tag name="KSO_WM_TEMPLATE_INDEX" val="20233169"/>
  <p:tag name="KSO_WM_UNIT_LAYERLEVEL" val="1_1_1"/>
  <p:tag name="KSO_WM_TAG_VERSION" val="3.0"/>
  <p:tag name="KSO_WM_BEAUTIFY_FLAG" val="#wm#"/>
  <p:tag name="KSO_WM_UNIT_VALUE" val="152"/>
  <p:tag name="KSO_WM_DIAGRAM_GROUP_CODE" val="l1-1"/>
  <p:tag name="KSO_WM_DIAGRAM_VERSION" val="3"/>
  <p:tag name="KSO_WM_DIAGRAM_COLOR_TRICK" val="1"/>
  <p:tag name="KSO_WM_DIAGRAM_COLOR_TEXT_CAN_REMOVE" val="n"/>
  <p:tag name="KSO_WM_DIAGRAM_MAX_ITEMCNT" val="1"/>
  <p:tag name="KSO_WM_DIAGRAM_MIN_ITEMCNT" val="1"/>
  <p:tag name="KSO_WM_DIAGRAM_VIRTUALLY_FRAME" val="{&quot;height&quot;:231.5076446533203,&quot;width&quot;:309.1225891113281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理解。"/>
  <p:tag name="KSO_WM_UNIT_TEXT_FILL_FORE_SCHEMECOLOR_INDEX" val="1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Office 主题​​">
  <a:themeElements>
    <a:clrScheme name="自定义 54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C745A"/>
      </a:accent1>
      <a:accent2>
        <a:srgbClr val="4C745A"/>
      </a:accent2>
      <a:accent3>
        <a:srgbClr val="4C745A"/>
      </a:accent3>
      <a:accent4>
        <a:srgbClr val="4C745A"/>
      </a:accent4>
      <a:accent5>
        <a:srgbClr val="4C745A"/>
      </a:accent5>
      <a:accent6>
        <a:srgbClr val="4C745A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自定义 54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C745A"/>
      </a:accent1>
      <a:accent2>
        <a:srgbClr val="4C745A"/>
      </a:accent2>
      <a:accent3>
        <a:srgbClr val="4C745A"/>
      </a:accent3>
      <a:accent4>
        <a:srgbClr val="4C745A"/>
      </a:accent4>
      <a:accent5>
        <a:srgbClr val="4C745A"/>
      </a:accent5>
      <a:accent6>
        <a:srgbClr val="4C745A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646</Words>
  <Application>WPS 演示</Application>
  <PresentationFormat>宽屏</PresentationFormat>
  <Paragraphs>63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等线</vt:lpstr>
      <vt:lpstr>微软雅黑</vt:lpstr>
      <vt:lpstr>微软雅黑 Light</vt:lpstr>
      <vt:lpstr>Wingdings</vt:lpstr>
      <vt:lpstr>Arial Unicode MS</vt:lpstr>
      <vt:lpstr>等线 Light</vt:lpstr>
      <vt:lpstr>Calibri</vt:lpstr>
      <vt:lpstr>YF补 汉仪夏日体</vt:lpstr>
      <vt:lpstr>Office 主题​​</vt:lpstr>
      <vt:lpstr>1_Office 主题​​</vt:lpstr>
      <vt:lpstr>PowerPoint 演示文稿</vt:lpstr>
      <vt:lpstr>PowerPoint 演示文稿</vt:lpstr>
      <vt:lpstr>PowerPoint 演示文稿</vt:lpstr>
      <vt:lpstr>一、登录网址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19940802</dc:creator>
  <cp:lastModifiedBy>uos</cp:lastModifiedBy>
  <cp:revision>31</cp:revision>
  <dcterms:created xsi:type="dcterms:W3CDTF">2025-09-15T00:54:04Z</dcterms:created>
  <dcterms:modified xsi:type="dcterms:W3CDTF">2025-09-15T00:54:04Z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2052-12.8.2.19313</vt:lpwstr>
  </property>
  <property fmtid="{D5CDD505-2E9C-101B-9397-08002B2CF9AE}" pid="3" name="KSOTemplateUUID">
    <vt:lpwstr>v1.0_mb_S8qGobxmgqh78vk5AQ6Lsw==</vt:lpwstr>
  </property>
  <property fmtid="{D5CDD505-2E9C-101B-9397-08002B2CF9AE}" pid="4" name="ICV">
    <vt:lpwstr>948FB2FC6DA6FCABAC63C768755569E0_43</vt:lpwstr>
  </property>
</Properties>
</file>