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3"/>
  </p:sldMasterIdLst>
  <p:sldIdLst>
    <p:sldId id="261" r:id="rId4"/>
    <p:sldId id="280" r:id="rId5"/>
    <p:sldId id="318" r:id="rId6"/>
    <p:sldId id="319" r:id="rId7"/>
    <p:sldId id="289" r:id="rId8"/>
    <p:sldId id="27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745A"/>
    <a:srgbClr val="669A79"/>
    <a:srgbClr val="446851"/>
    <a:srgbClr val="679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43"/>
    <p:restoredTop sz="94660"/>
  </p:normalViewPr>
  <p:slideViewPr>
    <p:cSldViewPr snapToGrid="0" showGuides="1">
      <p:cViewPr>
        <p:scale>
          <a:sx n="66" d="100"/>
          <a:sy n="66" d="100"/>
        </p:scale>
        <p:origin x="1674" y="10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669A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稻壳儿搜索;幻雨工作室_1"/>
          <p:cNvSpPr/>
          <p:nvPr userDrawn="1"/>
        </p:nvSpPr>
        <p:spPr>
          <a:xfrm>
            <a:off x="376238" y="376238"/>
            <a:ext cx="11439525" cy="6105525"/>
          </a:xfrm>
          <a:prstGeom prst="roundRect">
            <a:avLst>
              <a:gd name="adj" fmla="val 8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稻壳儿搜索;幻雨工作室_2"/>
          <p:cNvSpPr/>
          <p:nvPr userDrawn="1"/>
        </p:nvSpPr>
        <p:spPr>
          <a:xfrm>
            <a:off x="255588" y="255588"/>
            <a:ext cx="11680825" cy="6348413"/>
          </a:xfrm>
          <a:prstGeom prst="roundRect">
            <a:avLst>
              <a:gd name="adj" fmla="val 84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3076" name="稻壳儿搜索;幻雨工作室_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857500" cy="1706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稻壳儿搜索;幻雨工作室_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0663" y="4768850"/>
            <a:ext cx="3081337" cy="2089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E81D92A2-F409-435B-BB84-EFB6EF777FC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C3609DBA-E70B-4CFF-95E3-8582E640D76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669A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稻壳儿搜索;幻雨工作室_1"/>
          <p:cNvSpPr/>
          <p:nvPr userDrawn="1"/>
        </p:nvSpPr>
        <p:spPr>
          <a:xfrm>
            <a:off x="376238" y="376238"/>
            <a:ext cx="11439525" cy="6105525"/>
          </a:xfrm>
          <a:prstGeom prst="roundRect">
            <a:avLst>
              <a:gd name="adj" fmla="val 8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稻壳儿搜索;幻雨工作室_2"/>
          <p:cNvSpPr/>
          <p:nvPr userDrawn="1"/>
        </p:nvSpPr>
        <p:spPr>
          <a:xfrm>
            <a:off x="255588" y="255588"/>
            <a:ext cx="11680825" cy="6348413"/>
          </a:xfrm>
          <a:prstGeom prst="roundRect">
            <a:avLst>
              <a:gd name="adj" fmla="val 84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4100" name="稻壳儿搜索;幻雨工作室_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162550" cy="3084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稻壳儿搜索;幻雨工作室_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27813" y="3084513"/>
            <a:ext cx="5565775" cy="3773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稻壳儿搜索;幻雨工作室_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E81D92A2-F409-435B-BB84-EFB6EF777FC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C3609DBA-E70B-4CFF-95E3-8582E640D76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669A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稻壳儿搜索;幻雨工作室_1"/>
          <p:cNvSpPr/>
          <p:nvPr userDrawn="1"/>
        </p:nvSpPr>
        <p:spPr>
          <a:xfrm>
            <a:off x="376238" y="376238"/>
            <a:ext cx="11439525" cy="6105525"/>
          </a:xfrm>
          <a:prstGeom prst="roundRect">
            <a:avLst>
              <a:gd name="adj" fmla="val 8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稻壳儿搜索;幻雨工作室_2"/>
          <p:cNvSpPr/>
          <p:nvPr userDrawn="1"/>
        </p:nvSpPr>
        <p:spPr>
          <a:xfrm>
            <a:off x="255588" y="255588"/>
            <a:ext cx="11680825" cy="6348413"/>
          </a:xfrm>
          <a:prstGeom prst="roundRect">
            <a:avLst>
              <a:gd name="adj" fmla="val 84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5124" name="稻壳儿搜索;幻雨工作室_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857500" cy="1706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稻壳儿搜索;幻雨工作室_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0663" y="4768850"/>
            <a:ext cx="3081337" cy="2089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E81D92A2-F409-435B-BB84-EFB6EF777FC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C3609DBA-E70B-4CFF-95E3-8582E640D76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669A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稻壳儿搜索;幻雨工作室_1"/>
          <p:cNvSpPr/>
          <p:nvPr userDrawn="1"/>
        </p:nvSpPr>
        <p:spPr>
          <a:xfrm>
            <a:off x="376238" y="376238"/>
            <a:ext cx="11439525" cy="6105525"/>
          </a:xfrm>
          <a:prstGeom prst="roundRect">
            <a:avLst>
              <a:gd name="adj" fmla="val 8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稻壳儿搜索;幻雨工作室_2"/>
          <p:cNvSpPr/>
          <p:nvPr userDrawn="1"/>
        </p:nvSpPr>
        <p:spPr>
          <a:xfrm>
            <a:off x="255588" y="255588"/>
            <a:ext cx="11680825" cy="6348413"/>
          </a:xfrm>
          <a:prstGeom prst="roundRect">
            <a:avLst>
              <a:gd name="adj" fmla="val 84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6148" name="稻壳儿搜索;幻雨工作室_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162550" cy="3084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稻壳儿搜索;幻雨工作室_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27813" y="3084513"/>
            <a:ext cx="5565775" cy="3773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稻壳儿搜索;幻雨工作室_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E81D92A2-F409-435B-BB84-EFB6EF777FC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C3609DBA-E70B-4CFF-95E3-8582E640D76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E81D92A2-F409-435B-BB84-EFB6EF777FC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C3609DBA-E70B-4CFF-95E3-8582E640D76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E81D92A2-F409-435B-BB84-EFB6EF777FC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C3609DBA-E70B-4CFF-95E3-8582E640D76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5.png"/><Relationship Id="rId3" Type="http://schemas.openxmlformats.org/officeDocument/2006/relationships/tags" Target="../tags/tag2.xml"/><Relationship Id="rId2" Type="http://schemas.openxmlformats.org/officeDocument/2006/relationships/image" Target="../media/image4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70" name="稻壳儿搜索;幻雨工作室_1"/>
          <p:cNvSpPr txBox="1"/>
          <p:nvPr/>
        </p:nvSpPr>
        <p:spPr>
          <a:xfrm>
            <a:off x="1473200" y="2173288"/>
            <a:ext cx="924560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4000" dirty="0">
                <a:solidFill>
                  <a:srgbClr val="4C74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福建医科大学</a:t>
            </a:r>
            <a:r>
              <a:rPr lang="en-US" altLang="zh-CN" sz="4000" dirty="0">
                <a:solidFill>
                  <a:srgbClr val="4C74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4000" dirty="0">
                <a:solidFill>
                  <a:srgbClr val="4C74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年全日制博士</a:t>
            </a:r>
            <a:endParaRPr lang="zh-CN" altLang="en-US" sz="4000" dirty="0">
              <a:solidFill>
                <a:srgbClr val="4C74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000" dirty="0">
                <a:solidFill>
                  <a:srgbClr val="4C74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调剂志愿申请操作手册</a:t>
            </a:r>
            <a:endParaRPr lang="en-US" altLang="zh-CN" sz="4000" dirty="0">
              <a:solidFill>
                <a:srgbClr val="4C74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en-US" altLang="en-US" sz="4000" dirty="0">
              <a:solidFill>
                <a:srgbClr val="4C74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稻壳儿搜索;幻雨工作室_5"/>
          <p:cNvSpPr/>
          <p:nvPr/>
        </p:nvSpPr>
        <p:spPr>
          <a:xfrm flipH="1">
            <a:off x="3895725" y="4575175"/>
            <a:ext cx="440055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defRPr/>
            </a:pP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4C745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福建医科大学研招办</a:t>
            </a:r>
            <a:endParaRPr kumimoji="0" lang="zh-CN" sz="2400" b="0" i="0" u="none" strike="noStrike" kern="1200" cap="none" spc="0" normalizeH="0" baseline="0" noProof="0" dirty="0">
              <a:ln>
                <a:noFill/>
              </a:ln>
              <a:solidFill>
                <a:srgbClr val="4C745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一、登录系统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8195" name="文本框 1"/>
          <p:cNvSpPr txBox="1"/>
          <p:nvPr/>
        </p:nvSpPr>
        <p:spPr>
          <a:xfrm>
            <a:off x="869950" y="1319213"/>
            <a:ext cx="10131425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zh-CN" sz="2800">
                <a:latin typeface="等线" panose="02010600030101010101" charset="-122"/>
                <a:ea typeface="等线" panose="02010600030101010101" charset="-122"/>
              </a:rPr>
              <a:t>根据用户名、密码、验证码登录系统，点击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报名调剂申请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”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。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819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46100" y="2054225"/>
            <a:ext cx="2978150" cy="3427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83038" y="2166938"/>
            <a:ext cx="7685087" cy="3203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8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二、填写调剂志愿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9219" name="文本框 1"/>
          <p:cNvSpPr txBox="1"/>
          <p:nvPr/>
        </p:nvSpPr>
        <p:spPr>
          <a:xfrm>
            <a:off x="869950" y="1319213"/>
            <a:ext cx="10131425" cy="952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zh-CN" sz="2800">
                <a:latin typeface="等线" panose="02010600030101010101" charset="-122"/>
                <a:ea typeface="等线" panose="02010600030101010101" charset="-122"/>
              </a:rPr>
              <a:t>在规定时间内，进行调剂志愿填写，一个考试仅可填报一个调剂志愿，</a:t>
            </a:r>
            <a:r>
              <a:rPr lang="zh-CN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一旦提交不可修改！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9220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9950" y="2327275"/>
            <a:ext cx="10410825" cy="3467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2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三、等待审核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10243" name="文本框 1"/>
          <p:cNvSpPr txBox="1"/>
          <p:nvPr/>
        </p:nvSpPr>
        <p:spPr>
          <a:xfrm>
            <a:off x="869950" y="1319213"/>
            <a:ext cx="1013142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研招办将在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</a:rPr>
              <a:t>12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月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</a:rPr>
              <a:t>25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日进行调剂资格审核，审核通过后，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</a:rPr>
              <a:t>12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月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</a:rPr>
              <a:t>26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日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</a:rPr>
              <a:t>-27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日由报考学院（部）组织进行资格评审。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10244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550" y="2486025"/>
            <a:ext cx="10410825" cy="3190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266" name="稻壳儿搜索;幻雨工作室_1"/>
          <p:cNvSpPr txBox="1"/>
          <p:nvPr/>
        </p:nvSpPr>
        <p:spPr>
          <a:xfrm>
            <a:off x="633413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友情提醒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69950" y="1319213"/>
            <a:ext cx="10131425" cy="457041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en-US" altLang="zh-CN" sz="2800" b="1" noProof="1">
                <a:latin typeface="+mn-lt"/>
                <a:ea typeface="+mn-ea"/>
                <a:cs typeface="+mn-cs"/>
              </a:rPr>
              <a:t>1. </a:t>
            </a:r>
            <a:r>
              <a:rPr lang="zh-CN" altLang="en-US" sz="2800" b="1" noProof="1">
                <a:latin typeface="+mn-lt"/>
                <a:ea typeface="+mn-ea"/>
                <a:cs typeface="+mn-cs"/>
              </a:rPr>
              <a:t>请勿集中在系统关闭前提交调剂信息，以免系统繁忙，未能报名成功。</a:t>
            </a:r>
            <a:endParaRPr lang="zh-CN" altLang="en-US" sz="2800" b="1" noProof="1"/>
          </a:p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endParaRPr lang="zh-CN" altLang="en-US" sz="2800" b="1" noProof="1">
              <a:solidFill>
                <a:srgbClr val="FF0000"/>
              </a:solidFill>
            </a:endParaRPr>
          </a:p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en-US" altLang="zh-CN" sz="2800" b="1" noProof="1">
                <a:latin typeface="+mn-lt"/>
                <a:ea typeface="+mn-ea"/>
                <a:cs typeface="+mn-cs"/>
              </a:rPr>
              <a:t>2. </a:t>
            </a:r>
            <a:r>
              <a:rPr lang="zh-CN" altLang="en-US" sz="2800" b="1" noProof="1">
                <a:latin typeface="+mn-lt"/>
                <a:ea typeface="+mn-ea"/>
                <a:cs typeface="+mn-cs"/>
              </a:rPr>
              <a:t>提交信息</a:t>
            </a:r>
            <a:r>
              <a:rPr lang="zh-CN" altLang="en-US" sz="2800" b="1" u="sng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一旦提交，不可更改</a:t>
            </a:r>
            <a:r>
              <a:rPr lang="zh-CN" altLang="en-US" sz="2800" b="1" noProof="1">
                <a:latin typeface="+mn-lt"/>
                <a:ea typeface="+mn-ea"/>
                <a:cs typeface="+mn-cs"/>
              </a:rPr>
              <a:t>，请慎重选择。</a:t>
            </a:r>
            <a:endParaRPr lang="zh-CN" altLang="en-US" sz="2800" b="1" noProof="1"/>
          </a:p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endParaRPr lang="zh-CN" altLang="en-US" sz="2800" b="1" noProof="1"/>
          </a:p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en-US" altLang="zh-CN" sz="2800" b="1" noProof="1">
                <a:latin typeface="+mn-lt"/>
                <a:ea typeface="+mn-ea"/>
                <a:cs typeface="+mn-cs"/>
              </a:rPr>
              <a:t>3.</a:t>
            </a:r>
            <a:r>
              <a:rPr lang="zh-CN" altLang="en-US" sz="2800" b="1" noProof="1">
                <a:latin typeface="+mn-lt"/>
                <a:ea typeface="+mn-ea"/>
                <a:cs typeface="+mn-cs"/>
                <a:sym typeface="+mn-ea"/>
              </a:rPr>
              <a:t>若截止时间前未提交申请</a:t>
            </a:r>
            <a:r>
              <a:rPr lang="zh-CN" altLang="en-US" sz="2800" b="1" noProof="1">
                <a:solidFill>
                  <a:srgbClr val="FF0000"/>
                </a:solidFill>
                <a:latin typeface="+mn-lt"/>
                <a:ea typeface="+mn-ea"/>
                <a:cs typeface="+mn-cs"/>
                <a:sym typeface="+mn-ea"/>
              </a:rPr>
              <a:t>，则视为</a:t>
            </a:r>
            <a:r>
              <a:rPr lang="zh-CN" altLang="en-US" sz="2800" b="1" u="sng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+mn-ea"/>
              </a:rPr>
              <a:t>放弃调剂</a:t>
            </a:r>
            <a:r>
              <a:rPr lang="zh-CN" altLang="en-US" sz="2800" b="1" noProof="1">
                <a:solidFill>
                  <a:srgbClr val="FF0000"/>
                </a:solidFill>
                <a:latin typeface="+mn-lt"/>
                <a:ea typeface="+mn-ea"/>
                <a:cs typeface="+mn-cs"/>
                <a:sym typeface="+mn-ea"/>
              </a:rPr>
              <a:t>。</a:t>
            </a:r>
            <a:endParaRPr lang="en-US" altLang="zh-CN" sz="2800" b="1" noProof="1"/>
          </a:p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endParaRPr lang="en-US" altLang="zh-CN" sz="2800" b="1" noProof="1"/>
          </a:p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en-US" altLang="zh-CN" sz="2800" b="1" noProof="1">
                <a:latin typeface="+mn-lt"/>
                <a:ea typeface="+mn-ea"/>
                <a:cs typeface="+mn-cs"/>
              </a:rPr>
              <a:t>4. </a:t>
            </a:r>
            <a:r>
              <a:rPr lang="zh-CN" altLang="en-US" sz="2800" b="1" noProof="1">
                <a:latin typeface="+mn-lt"/>
                <a:ea typeface="+mn-ea"/>
                <a:cs typeface="+mn-cs"/>
              </a:rPr>
              <a:t>报名期间有任何问题，可以在上班时间电话咨询</a:t>
            </a:r>
            <a:endParaRPr lang="zh-CN" altLang="en-US" sz="2800" b="1" noProof="1"/>
          </a:p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zh-CN" altLang="en-US" sz="2800" b="1" noProof="1">
                <a:latin typeface="+mn-lt"/>
                <a:ea typeface="+mn-ea"/>
                <a:cs typeface="+mn-cs"/>
              </a:rPr>
              <a:t>研招办</a:t>
            </a:r>
            <a:r>
              <a:rPr lang="en-US" altLang="zh-CN" sz="2800" b="1" noProof="1">
                <a:latin typeface="+mn-lt"/>
                <a:ea typeface="+mn-ea"/>
                <a:cs typeface="+mn-cs"/>
              </a:rPr>
              <a:t> 0591-22862107</a:t>
            </a:r>
            <a:r>
              <a:rPr lang="zh-CN" altLang="en-US" sz="2800" b="1" noProof="1">
                <a:latin typeface="+mn-lt"/>
                <a:ea typeface="+mn-ea"/>
                <a:cs typeface="+mn-cs"/>
              </a:rPr>
              <a:t>，或发送邮件至邮箱</a:t>
            </a:r>
            <a:r>
              <a:rPr lang="en-US" altLang="zh-CN" sz="2800" b="1" noProof="1">
                <a:latin typeface="+mn-lt"/>
                <a:ea typeface="+mn-ea"/>
                <a:cs typeface="+mn-cs"/>
              </a:rPr>
              <a:t>yzb@fjmu.edu.cn</a:t>
            </a:r>
            <a:r>
              <a:rPr lang="zh-CN" altLang="en-US" sz="2800" b="1" noProof="1">
                <a:latin typeface="+mn-lt"/>
                <a:ea typeface="+mn-ea"/>
                <a:cs typeface="+mn-cs"/>
              </a:rPr>
              <a:t>。</a:t>
            </a:r>
            <a:endParaRPr lang="zh-CN" altLang="en-US" sz="2800" b="1" noProof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290" name="稻壳儿搜索;幻雨工作室_1"/>
          <p:cNvSpPr txBox="1"/>
          <p:nvPr/>
        </p:nvSpPr>
        <p:spPr>
          <a:xfrm>
            <a:off x="4632325" y="2382838"/>
            <a:ext cx="2927350" cy="11985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7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  <a:endParaRPr lang="zh-CN" altLang="en-US" sz="7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1" name="稻壳儿搜索;幻雨工作室_2"/>
          <p:cNvSpPr/>
          <p:nvPr/>
        </p:nvSpPr>
        <p:spPr>
          <a:xfrm>
            <a:off x="3602038" y="3644900"/>
            <a:ext cx="4987925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48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THANKYOU</a:t>
            </a:r>
            <a:endParaRPr lang="zh-CN" altLang="en-US" sz="480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5397.500787401575,&quot;width&quot;:4690}"/>
</p:tagLst>
</file>

<file path=ppt/tags/tag2.xml><?xml version="1.0" encoding="utf-8"?>
<p:tagLst xmlns:p="http://schemas.openxmlformats.org/presentationml/2006/main">
  <p:tag name="KSO_WM_UNIT_PLACING_PICTURE_USER_VIEWPORT" val="{&quot;height&quot;:10260,&quot;width&quot;:24615}"/>
</p:tagLst>
</file>

<file path=ppt/tags/tag3.xml><?xml version="1.0" encoding="utf-8"?>
<p:tagLst xmlns:p="http://schemas.openxmlformats.org/presentationml/2006/main">
  <p:tag name="commondata" val="eyJjb3VudCI6MiwiaGRpZCI6IjdiODY5ZTc5ZmVlMTJhMGFhZTZjNDM1YjI1MmQxMmI4IiwidXNlckNvdW50IjoyfQ=="/>
</p:tagLst>
</file>

<file path=ppt/theme/theme1.xml><?xml version="1.0" encoding="utf-8"?>
<a:theme xmlns:a="http://schemas.openxmlformats.org/drawingml/2006/main" name="Office 主题​​">
  <a:themeElements>
    <a:clrScheme name="自定义 54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C745A"/>
      </a:accent1>
      <a:accent2>
        <a:srgbClr val="4C745A"/>
      </a:accent2>
      <a:accent3>
        <a:srgbClr val="4C745A"/>
      </a:accent3>
      <a:accent4>
        <a:srgbClr val="4C745A"/>
      </a:accent4>
      <a:accent5>
        <a:srgbClr val="4C745A"/>
      </a:accent5>
      <a:accent6>
        <a:srgbClr val="4C745A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54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C745A"/>
      </a:accent1>
      <a:accent2>
        <a:srgbClr val="4C745A"/>
      </a:accent2>
      <a:accent3>
        <a:srgbClr val="4C745A"/>
      </a:accent3>
      <a:accent4>
        <a:srgbClr val="4C745A"/>
      </a:accent4>
      <a:accent5>
        <a:srgbClr val="4C745A"/>
      </a:accent5>
      <a:accent6>
        <a:srgbClr val="4C745A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</Words>
  <Application>WPS 演示</Application>
  <PresentationFormat>宽屏</PresentationFormat>
  <Paragraphs>33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宋体</vt:lpstr>
      <vt:lpstr>Wingdings</vt:lpstr>
      <vt:lpstr>等线</vt:lpstr>
      <vt:lpstr>微软雅黑</vt:lpstr>
      <vt:lpstr>Wingdings</vt:lpstr>
      <vt:lpstr>微软雅黑 Light</vt:lpstr>
      <vt:lpstr>Arial Unicode MS</vt:lpstr>
      <vt:lpstr>等线 Light</vt:lpstr>
      <vt:lpstr>Calibri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19940802</dc:creator>
  <cp:lastModifiedBy>陈欣玮</cp:lastModifiedBy>
  <cp:revision>41</cp:revision>
  <dcterms:created xsi:type="dcterms:W3CDTF">2020-09-06T08:35:00Z</dcterms:created>
  <dcterms:modified xsi:type="dcterms:W3CDTF">2023-12-21T01:53:13Z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KSOTemplateUUID">
    <vt:lpwstr>v1.0_mb_S8qGobxmgqh78vk5AQ6Lsw==</vt:lpwstr>
  </property>
  <property fmtid="{D5CDD505-2E9C-101B-9397-08002B2CF9AE}" pid="4" name="ICV">
    <vt:lpwstr>0A047078A186450F819ADC1B9F80B40A_13</vt:lpwstr>
  </property>
</Properties>
</file>