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7" r:id="rId9"/>
    <p:sldId id="263" r:id="rId10"/>
    <p:sldId id="269" r:id="rId11"/>
    <p:sldId id="264" r:id="rId12"/>
    <p:sldId id="270" r:id="rId13"/>
    <p:sldId id="265" r:id="rId14"/>
    <p:sldId id="266" r:id="rId15"/>
  </p:sldIdLst>
  <p:sldSz cx="12192000" cy="6858000"/>
  <p:notesSz cx="12192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1714" y="6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19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09959" y="0"/>
            <a:ext cx="932815" cy="600710"/>
          </a:xfrm>
          <a:custGeom>
            <a:avLst/>
            <a:gdLst/>
            <a:ahLst/>
            <a:cxnLst/>
            <a:rect l="l" t="t" r="r" b="b"/>
            <a:pathLst>
              <a:path w="932815" h="600710">
                <a:moveTo>
                  <a:pt x="932688" y="0"/>
                </a:moveTo>
                <a:lnTo>
                  <a:pt x="0" y="0"/>
                </a:lnTo>
                <a:lnTo>
                  <a:pt x="0" y="600456"/>
                </a:lnTo>
                <a:lnTo>
                  <a:pt x="748576" y="600456"/>
                </a:lnTo>
                <a:lnTo>
                  <a:pt x="932688" y="0"/>
                </a:lnTo>
                <a:close/>
              </a:path>
            </a:pathLst>
          </a:custGeom>
          <a:solidFill>
            <a:srgbClr val="FF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17935" y="0"/>
            <a:ext cx="934719" cy="600710"/>
          </a:xfrm>
          <a:custGeom>
            <a:avLst/>
            <a:gdLst/>
            <a:ahLst/>
            <a:cxnLst/>
            <a:rect l="l" t="t" r="r" b="b"/>
            <a:pathLst>
              <a:path w="934719" h="600710">
                <a:moveTo>
                  <a:pt x="934212" y="0"/>
                </a:moveTo>
                <a:lnTo>
                  <a:pt x="0" y="0"/>
                </a:lnTo>
                <a:lnTo>
                  <a:pt x="0" y="600456"/>
                </a:lnTo>
                <a:lnTo>
                  <a:pt x="749795" y="600456"/>
                </a:lnTo>
                <a:lnTo>
                  <a:pt x="934212" y="0"/>
                </a:lnTo>
                <a:close/>
              </a:path>
            </a:pathLst>
          </a:custGeom>
          <a:solidFill>
            <a:srgbClr val="FF3B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35990" cy="600710"/>
          </a:xfrm>
          <a:custGeom>
            <a:avLst/>
            <a:gdLst/>
            <a:ahLst/>
            <a:cxnLst/>
            <a:rect l="l" t="t" r="r" b="b"/>
            <a:pathLst>
              <a:path w="935990" h="600710">
                <a:moveTo>
                  <a:pt x="935736" y="0"/>
                </a:moveTo>
                <a:lnTo>
                  <a:pt x="0" y="0"/>
                </a:lnTo>
                <a:lnTo>
                  <a:pt x="0" y="600456"/>
                </a:lnTo>
                <a:lnTo>
                  <a:pt x="751027" y="600456"/>
                </a:lnTo>
                <a:lnTo>
                  <a:pt x="935736" y="0"/>
                </a:lnTo>
                <a:close/>
              </a:path>
            </a:pathLst>
          </a:custGeom>
          <a:solidFill>
            <a:srgbClr val="B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406128" y="19811"/>
            <a:ext cx="2785871" cy="605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61772" y="1050036"/>
            <a:ext cx="7790687" cy="50170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FF0000"/>
                </a:solidFill>
                <a:latin typeface="宋体"/>
                <a:cs typeface="宋体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09959" y="0"/>
            <a:ext cx="932815" cy="600710"/>
          </a:xfrm>
          <a:custGeom>
            <a:avLst/>
            <a:gdLst/>
            <a:ahLst/>
            <a:cxnLst/>
            <a:rect l="l" t="t" r="r" b="b"/>
            <a:pathLst>
              <a:path w="932815" h="600710">
                <a:moveTo>
                  <a:pt x="932688" y="0"/>
                </a:moveTo>
                <a:lnTo>
                  <a:pt x="0" y="0"/>
                </a:lnTo>
                <a:lnTo>
                  <a:pt x="0" y="600456"/>
                </a:lnTo>
                <a:lnTo>
                  <a:pt x="748576" y="600456"/>
                </a:lnTo>
                <a:lnTo>
                  <a:pt x="932688" y="0"/>
                </a:lnTo>
                <a:close/>
              </a:path>
            </a:pathLst>
          </a:custGeom>
          <a:solidFill>
            <a:srgbClr val="FF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17935" y="0"/>
            <a:ext cx="934719" cy="600710"/>
          </a:xfrm>
          <a:custGeom>
            <a:avLst/>
            <a:gdLst/>
            <a:ahLst/>
            <a:cxnLst/>
            <a:rect l="l" t="t" r="r" b="b"/>
            <a:pathLst>
              <a:path w="934719" h="600710">
                <a:moveTo>
                  <a:pt x="934212" y="0"/>
                </a:moveTo>
                <a:lnTo>
                  <a:pt x="0" y="0"/>
                </a:lnTo>
                <a:lnTo>
                  <a:pt x="0" y="600456"/>
                </a:lnTo>
                <a:lnTo>
                  <a:pt x="749795" y="600456"/>
                </a:lnTo>
                <a:lnTo>
                  <a:pt x="934212" y="0"/>
                </a:lnTo>
                <a:close/>
              </a:path>
            </a:pathLst>
          </a:custGeom>
          <a:solidFill>
            <a:srgbClr val="FF3B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35990" cy="600710"/>
          </a:xfrm>
          <a:custGeom>
            <a:avLst/>
            <a:gdLst/>
            <a:ahLst/>
            <a:cxnLst/>
            <a:rect l="l" t="t" r="r" b="b"/>
            <a:pathLst>
              <a:path w="935990" h="600710">
                <a:moveTo>
                  <a:pt x="935736" y="0"/>
                </a:moveTo>
                <a:lnTo>
                  <a:pt x="0" y="0"/>
                </a:lnTo>
                <a:lnTo>
                  <a:pt x="0" y="600456"/>
                </a:lnTo>
                <a:lnTo>
                  <a:pt x="751027" y="600456"/>
                </a:lnTo>
                <a:lnTo>
                  <a:pt x="935736" y="0"/>
                </a:lnTo>
                <a:close/>
              </a:path>
            </a:pathLst>
          </a:custGeom>
          <a:solidFill>
            <a:srgbClr val="B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406128" y="19811"/>
            <a:ext cx="2785871" cy="6050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76876" y="195436"/>
            <a:ext cx="9038247" cy="38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3159" y="2167978"/>
            <a:ext cx="11065680" cy="407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FF0000"/>
                </a:solidFill>
                <a:latin typeface="宋体"/>
                <a:cs typeface="宋体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mu.edu.c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0" y="0"/>
            <a:ext cx="1444890" cy="64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42857" cy="7714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2015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914400"/>
            <a:ext cx="9649834" cy="56388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1576876" y="195436"/>
            <a:ext cx="8121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260" dirty="0">
                <a:latin typeface="微软雅黑"/>
                <a:cs typeface="微软雅黑"/>
              </a:rPr>
              <a:t>交</a:t>
            </a:r>
            <a:r>
              <a:rPr sz="2800" b="1" spc="-30" dirty="0">
                <a:latin typeface="微软雅黑"/>
                <a:cs typeface="微软雅黑"/>
              </a:rPr>
              <a:t>费</a:t>
            </a:r>
            <a:r>
              <a:rPr sz="2800" b="1" spc="-540" dirty="0">
                <a:latin typeface="微软雅黑"/>
                <a:cs typeface="微软雅黑"/>
              </a:rPr>
              <a:t> </a:t>
            </a:r>
            <a:endParaRPr sz="2800" dirty="0">
              <a:latin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9844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6876" y="195436"/>
            <a:ext cx="8121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260" dirty="0">
                <a:latin typeface="微软雅黑"/>
                <a:cs typeface="微软雅黑"/>
              </a:rPr>
              <a:t>交</a:t>
            </a:r>
            <a:r>
              <a:rPr sz="2800" b="1" spc="-30" dirty="0">
                <a:latin typeface="微软雅黑"/>
                <a:cs typeface="微软雅黑"/>
              </a:rPr>
              <a:t>费</a:t>
            </a:r>
            <a:r>
              <a:rPr sz="2800" b="1" spc="-540" dirty="0">
                <a:latin typeface="微软雅黑"/>
                <a:cs typeface="微软雅黑"/>
              </a:rPr>
              <a:t> </a:t>
            </a:r>
            <a:endParaRPr sz="2800" dirty="0">
              <a:latin typeface="微软雅黑"/>
              <a:cs typeface="微软雅黑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914400"/>
            <a:ext cx="9753600" cy="561358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382000" y="2886290"/>
            <a:ext cx="3021330" cy="1384995"/>
          </a:xfrm>
          <a:prstGeom prst="rect">
            <a:avLst/>
          </a:prstGeom>
          <a:solidFill>
            <a:srgbClr val="5B9BD5"/>
          </a:solidFill>
          <a:ln w="19812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0645" marR="535940">
              <a:lnSpc>
                <a:spcPct val="150000"/>
              </a:lnSpc>
            </a:pPr>
            <a:r>
              <a:rPr sz="2000" b="1" dirty="0" err="1" smtClean="0">
                <a:solidFill>
                  <a:srgbClr val="FFFFFF"/>
                </a:solidFill>
                <a:latin typeface="微软雅黑"/>
                <a:cs typeface="微软雅黑"/>
              </a:rPr>
              <a:t>微信</a:t>
            </a:r>
            <a:r>
              <a:rPr sz="2000" b="1" dirty="0" err="1">
                <a:solidFill>
                  <a:srgbClr val="FFFFFF"/>
                </a:solidFill>
                <a:latin typeface="微软雅黑"/>
                <a:cs typeface="微软雅黑"/>
              </a:rPr>
              <a:t>、</a:t>
            </a:r>
            <a:r>
              <a:rPr sz="2000" b="1" dirty="0" err="1" smtClean="0">
                <a:solidFill>
                  <a:srgbClr val="FFFFFF"/>
                </a:solidFill>
                <a:latin typeface="微软雅黑"/>
                <a:cs typeface="微软雅黑"/>
              </a:rPr>
              <a:t>支付宝</a:t>
            </a:r>
            <a:r>
              <a:rPr sz="2000" b="1" dirty="0" smtClean="0">
                <a:solidFill>
                  <a:srgbClr val="FFFFFF"/>
                </a:solidFill>
                <a:latin typeface="微软雅黑"/>
                <a:cs typeface="微软雅黑"/>
              </a:rPr>
              <a:t>、</a:t>
            </a:r>
            <a:endParaRPr lang="en-US" sz="2000" b="1" dirty="0" smtClean="0">
              <a:solidFill>
                <a:srgbClr val="FFFFFF"/>
              </a:solidFill>
              <a:latin typeface="微软雅黑"/>
              <a:cs typeface="微软雅黑"/>
            </a:endParaRPr>
          </a:p>
          <a:p>
            <a:pPr marL="80645" marR="535940">
              <a:lnSpc>
                <a:spcPct val="150000"/>
              </a:lnSpc>
            </a:pPr>
            <a:r>
              <a:rPr sz="2000" b="1" dirty="0" err="1" smtClean="0">
                <a:solidFill>
                  <a:srgbClr val="FFFFFF"/>
                </a:solidFill>
                <a:latin typeface="微软雅黑"/>
                <a:cs typeface="微软雅黑"/>
              </a:rPr>
              <a:t>农行网银、建行网银</a:t>
            </a:r>
            <a:endParaRPr lang="en-US" sz="2000" b="1" dirty="0" smtClean="0">
              <a:solidFill>
                <a:srgbClr val="FFFFFF"/>
              </a:solidFill>
              <a:latin typeface="微软雅黑"/>
              <a:cs typeface="微软雅黑"/>
            </a:endParaRPr>
          </a:p>
          <a:p>
            <a:pPr marL="80645" marR="535940">
              <a:lnSpc>
                <a:spcPct val="150000"/>
              </a:lnSpc>
            </a:pPr>
            <a:r>
              <a:rPr sz="2000" b="1" dirty="0" err="1" smtClean="0">
                <a:solidFill>
                  <a:srgbClr val="FFFFFF"/>
                </a:solidFill>
                <a:latin typeface="微软雅黑"/>
                <a:cs typeface="微软雅黑"/>
              </a:rPr>
              <a:t>均可交费</a:t>
            </a:r>
            <a:endParaRPr sz="2000" dirty="0">
              <a:latin typeface="微软雅黑"/>
              <a:cs typeface="微软雅黑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94095" y="5056564"/>
            <a:ext cx="3492905" cy="415498"/>
          </a:xfrm>
          <a:prstGeom prst="rect">
            <a:avLst/>
          </a:prstGeom>
          <a:solidFill>
            <a:srgbClr val="5B9BD5"/>
          </a:solidFill>
          <a:ln w="19812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0645" marR="764540">
              <a:lnSpc>
                <a:spcPct val="150000"/>
              </a:lnSpc>
            </a:pPr>
            <a:r>
              <a:rPr b="1" dirty="0" err="1" smtClean="0">
                <a:solidFill>
                  <a:srgbClr val="FFFFFF"/>
                </a:solidFill>
                <a:latin typeface="微软雅黑"/>
                <a:cs typeface="微软雅黑"/>
              </a:rPr>
              <a:t>可本人交</a:t>
            </a:r>
            <a:r>
              <a:rPr lang="zh-CN" altLang="en-US" b="1" dirty="0" smtClean="0">
                <a:solidFill>
                  <a:srgbClr val="FFFFFF"/>
                </a:solidFill>
                <a:latin typeface="微软雅黑"/>
                <a:cs typeface="微软雅黑"/>
              </a:rPr>
              <a:t>，</a:t>
            </a:r>
            <a:r>
              <a:rPr b="1" dirty="0" err="1" smtClean="0">
                <a:solidFill>
                  <a:srgbClr val="FFFFFF"/>
                </a:solidFill>
                <a:latin typeface="微软雅黑"/>
                <a:cs typeface="微软雅黑"/>
              </a:rPr>
              <a:t>也可他人代交</a:t>
            </a:r>
            <a:endParaRPr dirty="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38200"/>
            <a:ext cx="9982200" cy="5816966"/>
          </a:xfrm>
          <a:prstGeom prst="rect">
            <a:avLst/>
          </a:prstGeom>
        </p:spPr>
      </p:pic>
      <p:sp>
        <p:nvSpPr>
          <p:cNvPr id="4" name="object 2"/>
          <p:cNvSpPr txBox="1"/>
          <p:nvPr/>
        </p:nvSpPr>
        <p:spPr>
          <a:xfrm>
            <a:off x="1576876" y="195436"/>
            <a:ext cx="8121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260" dirty="0">
                <a:latin typeface="微软雅黑"/>
                <a:cs typeface="微软雅黑"/>
              </a:rPr>
              <a:t>交</a:t>
            </a:r>
            <a:r>
              <a:rPr sz="2800" b="1" spc="-30" dirty="0">
                <a:latin typeface="微软雅黑"/>
                <a:cs typeface="微软雅黑"/>
              </a:rPr>
              <a:t>费</a:t>
            </a:r>
            <a:r>
              <a:rPr sz="2800" b="1" spc="-540" dirty="0">
                <a:latin typeface="微软雅黑"/>
                <a:cs typeface="微软雅黑"/>
              </a:rPr>
              <a:t> </a:t>
            </a:r>
            <a:endParaRPr sz="2800" dirty="0">
              <a:latin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808764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60" dirty="0"/>
              <a:t>下载交费票</a:t>
            </a:r>
            <a:r>
              <a:rPr spc="-30" dirty="0"/>
              <a:t>据</a:t>
            </a:r>
            <a:r>
              <a:rPr spc="-540" dirty="0"/>
              <a:t>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76876" y="967437"/>
            <a:ext cx="27686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latin typeface="微软雅黑"/>
                <a:cs typeface="微软雅黑"/>
              </a:rPr>
              <a:t>1</a:t>
            </a:r>
            <a:endParaRPr sz="3200">
              <a:latin typeface="微软雅黑"/>
              <a:cs typeface="微软雅黑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82980" y="3846311"/>
            <a:ext cx="27686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latin typeface="微软雅黑"/>
                <a:cs typeface="微软雅黑"/>
              </a:rPr>
              <a:t>2</a:t>
            </a:r>
            <a:endParaRPr sz="32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54579" y="868680"/>
            <a:ext cx="7024090" cy="27616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13076" y="3747515"/>
            <a:ext cx="6863128" cy="26620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1644" y="629412"/>
            <a:ext cx="9428987" cy="2817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60" dirty="0"/>
              <a:t>下载交费票</a:t>
            </a:r>
            <a:r>
              <a:rPr spc="-30" dirty="0"/>
              <a:t>据</a:t>
            </a:r>
            <a:r>
              <a:rPr spc="-540" dirty="0"/>
              <a:t> </a:t>
            </a:r>
          </a:p>
        </p:txBody>
      </p:sp>
      <p:sp>
        <p:nvSpPr>
          <p:cNvPr id="4" name="object 4"/>
          <p:cNvSpPr/>
          <p:nvPr/>
        </p:nvSpPr>
        <p:spPr>
          <a:xfrm>
            <a:off x="5069585" y="3879341"/>
            <a:ext cx="840105" cy="631190"/>
          </a:xfrm>
          <a:custGeom>
            <a:avLst/>
            <a:gdLst/>
            <a:ahLst/>
            <a:cxnLst/>
            <a:rect l="l" t="t" r="r" b="b"/>
            <a:pathLst>
              <a:path w="840104" h="631189">
                <a:moveTo>
                  <a:pt x="0" y="315467"/>
                </a:moveTo>
                <a:lnTo>
                  <a:pt x="5495" y="264296"/>
                </a:lnTo>
                <a:lnTo>
                  <a:pt x="21404" y="215754"/>
                </a:lnTo>
                <a:lnTo>
                  <a:pt x="46863" y="170490"/>
                </a:lnTo>
                <a:lnTo>
                  <a:pt x="81007" y="129155"/>
                </a:lnTo>
                <a:lnTo>
                  <a:pt x="122972" y="92397"/>
                </a:lnTo>
                <a:lnTo>
                  <a:pt x="171894" y="60866"/>
                </a:lnTo>
                <a:lnTo>
                  <a:pt x="226908" y="35211"/>
                </a:lnTo>
                <a:lnTo>
                  <a:pt x="287150" y="16082"/>
                </a:lnTo>
                <a:lnTo>
                  <a:pt x="351756" y="4128"/>
                </a:lnTo>
                <a:lnTo>
                  <a:pt x="419862" y="0"/>
                </a:lnTo>
                <a:lnTo>
                  <a:pt x="454298" y="1045"/>
                </a:lnTo>
                <a:lnTo>
                  <a:pt x="520761" y="9168"/>
                </a:lnTo>
                <a:lnTo>
                  <a:pt x="583293" y="24790"/>
                </a:lnTo>
                <a:lnTo>
                  <a:pt x="641030" y="47263"/>
                </a:lnTo>
                <a:lnTo>
                  <a:pt x="693106" y="75937"/>
                </a:lnTo>
                <a:lnTo>
                  <a:pt x="738657" y="110163"/>
                </a:lnTo>
                <a:lnTo>
                  <a:pt x="776820" y="149291"/>
                </a:lnTo>
                <a:lnTo>
                  <a:pt x="806729" y="192672"/>
                </a:lnTo>
                <a:lnTo>
                  <a:pt x="827522" y="239656"/>
                </a:lnTo>
                <a:lnTo>
                  <a:pt x="838332" y="289594"/>
                </a:lnTo>
                <a:lnTo>
                  <a:pt x="839724" y="315467"/>
                </a:lnTo>
                <a:lnTo>
                  <a:pt x="838332" y="341341"/>
                </a:lnTo>
                <a:lnTo>
                  <a:pt x="827522" y="391279"/>
                </a:lnTo>
                <a:lnTo>
                  <a:pt x="806729" y="438263"/>
                </a:lnTo>
                <a:lnTo>
                  <a:pt x="776820" y="481644"/>
                </a:lnTo>
                <a:lnTo>
                  <a:pt x="738657" y="520772"/>
                </a:lnTo>
                <a:lnTo>
                  <a:pt x="693106" y="554998"/>
                </a:lnTo>
                <a:lnTo>
                  <a:pt x="641030" y="583672"/>
                </a:lnTo>
                <a:lnTo>
                  <a:pt x="583293" y="606145"/>
                </a:lnTo>
                <a:lnTo>
                  <a:pt x="520761" y="621767"/>
                </a:lnTo>
                <a:lnTo>
                  <a:pt x="454298" y="629890"/>
                </a:lnTo>
                <a:lnTo>
                  <a:pt x="419862" y="630935"/>
                </a:lnTo>
                <a:lnTo>
                  <a:pt x="385425" y="629890"/>
                </a:lnTo>
                <a:lnTo>
                  <a:pt x="318962" y="621767"/>
                </a:lnTo>
                <a:lnTo>
                  <a:pt x="256430" y="606145"/>
                </a:lnTo>
                <a:lnTo>
                  <a:pt x="198693" y="583672"/>
                </a:lnTo>
                <a:lnTo>
                  <a:pt x="146617" y="554998"/>
                </a:lnTo>
                <a:lnTo>
                  <a:pt x="101066" y="520772"/>
                </a:lnTo>
                <a:lnTo>
                  <a:pt x="62903" y="481644"/>
                </a:lnTo>
                <a:lnTo>
                  <a:pt x="32994" y="438263"/>
                </a:lnTo>
                <a:lnTo>
                  <a:pt x="12201" y="391279"/>
                </a:lnTo>
                <a:lnTo>
                  <a:pt x="1391" y="341341"/>
                </a:lnTo>
                <a:lnTo>
                  <a:pt x="0" y="315467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46632" y="3349752"/>
            <a:ext cx="4849659" cy="31303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8771" y="727406"/>
            <a:ext cx="27686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latin typeface="微软雅黑"/>
                <a:cs typeface="微软雅黑"/>
              </a:rPr>
              <a:t>3</a:t>
            </a:r>
            <a:endParaRPr sz="3200">
              <a:latin typeface="微软雅黑"/>
              <a:cs typeface="微软雅黑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42517" y="4737997"/>
            <a:ext cx="417260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75" dirty="0" err="1" smtClean="0">
                <a:latin typeface="黑体"/>
                <a:cs typeface="黑体"/>
              </a:rPr>
              <a:t>可根</a:t>
            </a:r>
            <a:r>
              <a:rPr sz="1600" b="1" spc="60" dirty="0" err="1" smtClean="0">
                <a:latin typeface="黑体"/>
                <a:cs typeface="黑体"/>
              </a:rPr>
              <a:t>据</a:t>
            </a:r>
            <a:r>
              <a:rPr sz="1600" b="1" spc="75" dirty="0" err="1" smtClean="0">
                <a:latin typeface="黑体"/>
                <a:cs typeface="黑体"/>
              </a:rPr>
              <a:t>自己</a:t>
            </a:r>
            <a:r>
              <a:rPr sz="1600" b="1" spc="60" dirty="0" err="1" smtClean="0">
                <a:latin typeface="黑体"/>
                <a:cs typeface="黑体"/>
              </a:rPr>
              <a:t>的实</a:t>
            </a:r>
            <a:r>
              <a:rPr sz="1600" b="1" spc="75" dirty="0" err="1" smtClean="0">
                <a:latin typeface="黑体"/>
                <a:cs typeface="黑体"/>
              </a:rPr>
              <a:t>际情</a:t>
            </a:r>
            <a:r>
              <a:rPr sz="1600" b="1" spc="60" dirty="0" err="1" smtClean="0">
                <a:latin typeface="黑体"/>
                <a:cs typeface="黑体"/>
              </a:rPr>
              <a:t>况</a:t>
            </a:r>
            <a:r>
              <a:rPr sz="1600" b="1" spc="75" dirty="0" err="1" smtClean="0">
                <a:latin typeface="黑体"/>
                <a:cs typeface="黑体"/>
              </a:rPr>
              <a:t>选择</a:t>
            </a:r>
            <a:r>
              <a:rPr sz="1600" b="1" spc="60" dirty="0" err="1" smtClean="0">
                <a:latin typeface="黑体"/>
                <a:cs typeface="黑体"/>
              </a:rPr>
              <a:t>保存</a:t>
            </a:r>
            <a:r>
              <a:rPr sz="1600" b="1" spc="75" dirty="0" err="1" smtClean="0">
                <a:latin typeface="黑体"/>
                <a:cs typeface="黑体"/>
              </a:rPr>
              <a:t>下载</a:t>
            </a:r>
            <a:r>
              <a:rPr lang="zh-CN" altLang="en-US" sz="1600" b="1" spc="75" dirty="0" smtClean="0">
                <a:latin typeface="黑体"/>
                <a:cs typeface="黑体"/>
              </a:rPr>
              <a:t>发票</a:t>
            </a:r>
            <a:r>
              <a:rPr sz="1600" b="1" spc="-20" dirty="0" smtClean="0">
                <a:latin typeface="黑体"/>
                <a:cs typeface="黑体"/>
              </a:rPr>
              <a:t>。</a:t>
            </a:r>
            <a:endParaRPr sz="1600" dirty="0">
              <a:latin typeface="黑体"/>
              <a:cs typeface="黑体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89688" y="2051428"/>
            <a:ext cx="2540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latin typeface="微软雅黑"/>
                <a:cs typeface="微软雅黑"/>
              </a:rPr>
              <a:t>学费</a:t>
            </a:r>
            <a:endParaRPr sz="900">
              <a:latin typeface="微软雅黑"/>
              <a:cs typeface="微软雅黑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92021" y="2871885"/>
            <a:ext cx="27876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微软雅黑"/>
                <a:cs typeface="微软雅黑"/>
              </a:rPr>
              <a:t>学费</a:t>
            </a:r>
            <a:endParaRPr sz="1000">
              <a:latin typeface="微软雅黑"/>
              <a:cs typeface="微软雅黑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98771" y="2871885"/>
            <a:ext cx="27876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微软雅黑"/>
                <a:cs typeface="微软雅黑"/>
              </a:rPr>
              <a:t>学费</a:t>
            </a:r>
            <a:endParaRPr sz="1000">
              <a:latin typeface="微软雅黑"/>
              <a:cs typeface="微软雅黑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170926" y="2451354"/>
            <a:ext cx="1442085" cy="733425"/>
          </a:xfrm>
          <a:custGeom>
            <a:avLst/>
            <a:gdLst/>
            <a:ahLst/>
            <a:cxnLst/>
            <a:rect l="l" t="t" r="r" b="b"/>
            <a:pathLst>
              <a:path w="1442084" h="733425">
                <a:moveTo>
                  <a:pt x="0" y="0"/>
                </a:moveTo>
                <a:lnTo>
                  <a:pt x="1441703" y="0"/>
                </a:lnTo>
                <a:lnTo>
                  <a:pt x="1441703" y="733044"/>
                </a:lnTo>
                <a:lnTo>
                  <a:pt x="0" y="733044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90940" y="4119973"/>
            <a:ext cx="27686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latin typeface="微软雅黑"/>
                <a:cs typeface="微软雅黑"/>
              </a:rPr>
              <a:t>4</a:t>
            </a:r>
            <a:endParaRPr sz="32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85019" y="0"/>
            <a:ext cx="2506980" cy="6858000"/>
          </a:xfrm>
          <a:custGeom>
            <a:avLst/>
            <a:gdLst/>
            <a:ahLst/>
            <a:cxnLst/>
            <a:rect l="l" t="t" r="r" b="b"/>
            <a:pathLst>
              <a:path w="2506979" h="6858000">
                <a:moveTo>
                  <a:pt x="0" y="6858000"/>
                </a:moveTo>
                <a:lnTo>
                  <a:pt x="2506979" y="6858000"/>
                </a:lnTo>
                <a:lnTo>
                  <a:pt x="2506979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685020" cy="6858000"/>
          </a:xfrm>
          <a:custGeom>
            <a:avLst/>
            <a:gdLst/>
            <a:ahLst/>
            <a:cxnLst/>
            <a:rect l="l" t="t" r="r" b="b"/>
            <a:pathLst>
              <a:path w="9685020" h="6858000">
                <a:moveTo>
                  <a:pt x="0" y="6858000"/>
                </a:moveTo>
                <a:lnTo>
                  <a:pt x="9685020" y="6858000"/>
                </a:lnTo>
                <a:lnTo>
                  <a:pt x="968502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91C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133344"/>
            <a:ext cx="5839968" cy="3724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83379" y="0"/>
            <a:ext cx="8008620" cy="6858000"/>
          </a:xfrm>
          <a:custGeom>
            <a:avLst/>
            <a:gdLst/>
            <a:ahLst/>
            <a:cxnLst/>
            <a:rect l="l" t="t" r="r" b="b"/>
            <a:pathLst>
              <a:path w="8008620" h="6858000">
                <a:moveTo>
                  <a:pt x="8008620" y="0"/>
                </a:moveTo>
                <a:lnTo>
                  <a:pt x="1429716" y="0"/>
                </a:lnTo>
                <a:lnTo>
                  <a:pt x="1242774" y="235592"/>
                </a:lnTo>
                <a:lnTo>
                  <a:pt x="965037" y="646780"/>
                </a:lnTo>
                <a:lnTo>
                  <a:pt x="718952" y="1079677"/>
                </a:lnTo>
                <a:lnTo>
                  <a:pt x="506179" y="1532626"/>
                </a:lnTo>
                <a:lnTo>
                  <a:pt x="328375" y="2003969"/>
                </a:lnTo>
                <a:lnTo>
                  <a:pt x="187197" y="2492048"/>
                </a:lnTo>
                <a:lnTo>
                  <a:pt x="84304" y="2995206"/>
                </a:lnTo>
                <a:lnTo>
                  <a:pt x="21352" y="3511783"/>
                </a:lnTo>
                <a:lnTo>
                  <a:pt x="0" y="4040123"/>
                </a:lnTo>
                <a:lnTo>
                  <a:pt x="21352" y="4568463"/>
                </a:lnTo>
                <a:lnTo>
                  <a:pt x="84304" y="5085041"/>
                </a:lnTo>
                <a:lnTo>
                  <a:pt x="187197" y="5588198"/>
                </a:lnTo>
                <a:lnTo>
                  <a:pt x="328375" y="6076278"/>
                </a:lnTo>
                <a:lnTo>
                  <a:pt x="506179" y="6547621"/>
                </a:lnTo>
                <a:lnTo>
                  <a:pt x="651980" y="6857999"/>
                </a:lnTo>
                <a:lnTo>
                  <a:pt x="8008620" y="6857999"/>
                </a:lnTo>
                <a:lnTo>
                  <a:pt x="800862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49623" y="0"/>
            <a:ext cx="1337945" cy="4039870"/>
          </a:xfrm>
          <a:custGeom>
            <a:avLst/>
            <a:gdLst/>
            <a:ahLst/>
            <a:cxnLst/>
            <a:rect l="l" t="t" r="r" b="b"/>
            <a:pathLst>
              <a:path w="1337945" h="4039870">
                <a:moveTo>
                  <a:pt x="0" y="4039361"/>
                </a:moveTo>
                <a:lnTo>
                  <a:pt x="22458" y="3483711"/>
                </a:lnTo>
                <a:lnTo>
                  <a:pt x="88672" y="2940430"/>
                </a:lnTo>
                <a:lnTo>
                  <a:pt x="196897" y="2411264"/>
                </a:lnTo>
                <a:lnTo>
                  <a:pt x="345390" y="1897955"/>
                </a:lnTo>
                <a:lnTo>
                  <a:pt x="532408" y="1402247"/>
                </a:lnTo>
                <a:lnTo>
                  <a:pt x="756206" y="925885"/>
                </a:lnTo>
                <a:lnTo>
                  <a:pt x="1015041" y="470610"/>
                </a:lnTo>
                <a:lnTo>
                  <a:pt x="1307170" y="38168"/>
                </a:lnTo>
                <a:lnTo>
                  <a:pt x="1337460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49623" y="4039361"/>
            <a:ext cx="617855" cy="2818765"/>
          </a:xfrm>
          <a:custGeom>
            <a:avLst/>
            <a:gdLst/>
            <a:ahLst/>
            <a:cxnLst/>
            <a:rect l="l" t="t" r="r" b="b"/>
            <a:pathLst>
              <a:path w="617854" h="2818765">
                <a:moveTo>
                  <a:pt x="617689" y="2818638"/>
                </a:moveTo>
                <a:lnTo>
                  <a:pt x="532408" y="2637114"/>
                </a:lnTo>
                <a:lnTo>
                  <a:pt x="345390" y="2141406"/>
                </a:lnTo>
                <a:lnTo>
                  <a:pt x="196897" y="1628097"/>
                </a:lnTo>
                <a:lnTo>
                  <a:pt x="88672" y="1098931"/>
                </a:lnTo>
                <a:lnTo>
                  <a:pt x="22458" y="555650"/>
                </a:lnTo>
                <a:lnTo>
                  <a:pt x="0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90304" y="460260"/>
            <a:ext cx="2901696" cy="60106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54909" y="2573210"/>
            <a:ext cx="1701800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600" dirty="0">
                <a:solidFill>
                  <a:srgbClr val="FFFFFF"/>
                </a:solidFill>
                <a:latin typeface="微软雅黑"/>
                <a:cs typeface="微软雅黑"/>
              </a:rPr>
              <a:t>目录</a:t>
            </a:r>
            <a:endParaRPr sz="6600">
              <a:latin typeface="微软雅黑"/>
              <a:cs typeface="微软雅黑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15539" y="2024633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9100" y="0"/>
                </a:lnTo>
              </a:path>
            </a:pathLst>
          </a:custGeom>
          <a:ln w="2108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2731" y="2025395"/>
            <a:ext cx="1894205" cy="0"/>
          </a:xfrm>
          <a:custGeom>
            <a:avLst/>
            <a:gdLst/>
            <a:ahLst/>
            <a:cxnLst/>
            <a:rect l="l" t="t" r="r" b="b"/>
            <a:pathLst>
              <a:path w="1894205">
                <a:moveTo>
                  <a:pt x="1893989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2731" y="3822953"/>
            <a:ext cx="417830" cy="0"/>
          </a:xfrm>
          <a:custGeom>
            <a:avLst/>
            <a:gdLst/>
            <a:ahLst/>
            <a:cxnLst/>
            <a:rect l="l" t="t" r="r" b="b"/>
            <a:pathLst>
              <a:path w="417830">
                <a:moveTo>
                  <a:pt x="0" y="0"/>
                </a:moveTo>
                <a:lnTo>
                  <a:pt x="417576" y="0"/>
                </a:lnTo>
              </a:path>
            </a:pathLst>
          </a:custGeom>
          <a:ln w="2108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0308" y="3822191"/>
            <a:ext cx="1894205" cy="0"/>
          </a:xfrm>
          <a:custGeom>
            <a:avLst/>
            <a:gdLst/>
            <a:ahLst/>
            <a:cxnLst/>
            <a:rect l="l" t="t" r="r" b="b"/>
            <a:pathLst>
              <a:path w="1894205">
                <a:moveTo>
                  <a:pt x="0" y="0"/>
                </a:moveTo>
                <a:lnTo>
                  <a:pt x="1893989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8496" y="441959"/>
            <a:ext cx="2752343" cy="7879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58255" y="2581658"/>
            <a:ext cx="797560" cy="817244"/>
          </a:xfrm>
          <a:custGeom>
            <a:avLst/>
            <a:gdLst/>
            <a:ahLst/>
            <a:cxnLst/>
            <a:rect l="l" t="t" r="r" b="b"/>
            <a:pathLst>
              <a:path w="797559" h="817245">
                <a:moveTo>
                  <a:pt x="664210" y="0"/>
                </a:moveTo>
                <a:lnTo>
                  <a:pt x="121174" y="505"/>
                </a:lnTo>
                <a:lnTo>
                  <a:pt x="79918" y="10960"/>
                </a:lnTo>
                <a:lnTo>
                  <a:pt x="44974" y="33208"/>
                </a:lnTo>
                <a:lnTo>
                  <a:pt x="18624" y="64967"/>
                </a:lnTo>
                <a:lnTo>
                  <a:pt x="3148" y="103958"/>
                </a:lnTo>
                <a:lnTo>
                  <a:pt x="0" y="132841"/>
                </a:lnTo>
                <a:lnTo>
                  <a:pt x="505" y="695689"/>
                </a:lnTo>
                <a:lnTo>
                  <a:pt x="10960" y="736945"/>
                </a:lnTo>
                <a:lnTo>
                  <a:pt x="33208" y="771889"/>
                </a:lnTo>
                <a:lnTo>
                  <a:pt x="64967" y="798239"/>
                </a:lnTo>
                <a:lnTo>
                  <a:pt x="103958" y="813715"/>
                </a:lnTo>
                <a:lnTo>
                  <a:pt x="132842" y="816863"/>
                </a:lnTo>
                <a:lnTo>
                  <a:pt x="675877" y="816358"/>
                </a:lnTo>
                <a:lnTo>
                  <a:pt x="717133" y="805903"/>
                </a:lnTo>
                <a:lnTo>
                  <a:pt x="752077" y="783655"/>
                </a:lnTo>
                <a:lnTo>
                  <a:pt x="778427" y="751896"/>
                </a:lnTo>
                <a:lnTo>
                  <a:pt x="793903" y="712905"/>
                </a:lnTo>
                <a:lnTo>
                  <a:pt x="797052" y="684021"/>
                </a:lnTo>
                <a:lnTo>
                  <a:pt x="796546" y="121174"/>
                </a:lnTo>
                <a:lnTo>
                  <a:pt x="786091" y="79918"/>
                </a:lnTo>
                <a:lnTo>
                  <a:pt x="763843" y="44974"/>
                </a:lnTo>
                <a:lnTo>
                  <a:pt x="732084" y="18624"/>
                </a:lnTo>
                <a:lnTo>
                  <a:pt x="693093" y="3148"/>
                </a:lnTo>
                <a:lnTo>
                  <a:pt x="664210" y="0"/>
                </a:lnTo>
                <a:close/>
              </a:path>
            </a:pathLst>
          </a:custGeom>
          <a:solidFill>
            <a:srgbClr val="A91C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115408" y="2776173"/>
            <a:ext cx="839469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861D21"/>
                </a:solidFill>
                <a:latin typeface="微软雅黑"/>
                <a:cs typeface="微软雅黑"/>
              </a:rPr>
              <a:t>交费</a:t>
            </a:r>
            <a:endParaRPr sz="3200">
              <a:latin typeface="微软雅黑"/>
              <a:cs typeface="微软雅黑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55442" y="2784622"/>
            <a:ext cx="58991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25" dirty="0">
                <a:solidFill>
                  <a:srgbClr val="FFFFFF"/>
                </a:solidFill>
                <a:latin typeface="微软雅黑"/>
                <a:cs typeface="微软雅黑"/>
              </a:rPr>
              <a:t>02</a:t>
            </a:r>
            <a:endParaRPr sz="3600">
              <a:latin typeface="微软雅黑"/>
              <a:cs typeface="微软雅黑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910578" y="2670810"/>
            <a:ext cx="0" cy="666750"/>
          </a:xfrm>
          <a:custGeom>
            <a:avLst/>
            <a:gdLst/>
            <a:ahLst/>
            <a:cxnLst/>
            <a:rect l="l" t="t" r="r" b="b"/>
            <a:pathLst>
              <a:path h="666750">
                <a:moveTo>
                  <a:pt x="0" y="0"/>
                </a:moveTo>
                <a:lnTo>
                  <a:pt x="0" y="666623"/>
                </a:lnTo>
              </a:path>
            </a:pathLst>
          </a:custGeom>
          <a:ln w="25908">
            <a:solidFill>
              <a:srgbClr val="861D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58255" y="3878582"/>
            <a:ext cx="797560" cy="817244"/>
          </a:xfrm>
          <a:custGeom>
            <a:avLst/>
            <a:gdLst/>
            <a:ahLst/>
            <a:cxnLst/>
            <a:rect l="l" t="t" r="r" b="b"/>
            <a:pathLst>
              <a:path w="797559" h="817245">
                <a:moveTo>
                  <a:pt x="664210" y="0"/>
                </a:moveTo>
                <a:lnTo>
                  <a:pt x="121174" y="505"/>
                </a:lnTo>
                <a:lnTo>
                  <a:pt x="79918" y="10960"/>
                </a:lnTo>
                <a:lnTo>
                  <a:pt x="44974" y="33208"/>
                </a:lnTo>
                <a:lnTo>
                  <a:pt x="18624" y="64967"/>
                </a:lnTo>
                <a:lnTo>
                  <a:pt x="3148" y="103958"/>
                </a:lnTo>
                <a:lnTo>
                  <a:pt x="0" y="132842"/>
                </a:lnTo>
                <a:lnTo>
                  <a:pt x="505" y="695689"/>
                </a:lnTo>
                <a:lnTo>
                  <a:pt x="10960" y="736945"/>
                </a:lnTo>
                <a:lnTo>
                  <a:pt x="33208" y="771889"/>
                </a:lnTo>
                <a:lnTo>
                  <a:pt x="64967" y="798239"/>
                </a:lnTo>
                <a:lnTo>
                  <a:pt x="103958" y="813715"/>
                </a:lnTo>
                <a:lnTo>
                  <a:pt x="132842" y="816864"/>
                </a:lnTo>
                <a:lnTo>
                  <a:pt x="675877" y="816358"/>
                </a:lnTo>
                <a:lnTo>
                  <a:pt x="717133" y="805903"/>
                </a:lnTo>
                <a:lnTo>
                  <a:pt x="752077" y="783655"/>
                </a:lnTo>
                <a:lnTo>
                  <a:pt x="778427" y="751896"/>
                </a:lnTo>
                <a:lnTo>
                  <a:pt x="793903" y="712905"/>
                </a:lnTo>
                <a:lnTo>
                  <a:pt x="797052" y="684022"/>
                </a:lnTo>
                <a:lnTo>
                  <a:pt x="796546" y="121174"/>
                </a:lnTo>
                <a:lnTo>
                  <a:pt x="786091" y="79918"/>
                </a:lnTo>
                <a:lnTo>
                  <a:pt x="763843" y="44974"/>
                </a:lnTo>
                <a:lnTo>
                  <a:pt x="732084" y="18624"/>
                </a:lnTo>
                <a:lnTo>
                  <a:pt x="693093" y="3148"/>
                </a:lnTo>
                <a:lnTo>
                  <a:pt x="664210" y="0"/>
                </a:lnTo>
                <a:close/>
              </a:path>
            </a:pathLst>
          </a:custGeom>
          <a:solidFill>
            <a:srgbClr val="A91C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115411" y="4073161"/>
            <a:ext cx="246697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861D21"/>
                </a:solidFill>
                <a:latin typeface="微软雅黑"/>
                <a:cs typeface="微软雅黑"/>
              </a:rPr>
              <a:t>下载交费票据</a:t>
            </a:r>
            <a:endParaRPr sz="3200">
              <a:latin typeface="微软雅黑"/>
              <a:cs typeface="微软雅黑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55442" y="4081610"/>
            <a:ext cx="58991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25" dirty="0">
                <a:solidFill>
                  <a:srgbClr val="FFFFFF"/>
                </a:solidFill>
                <a:latin typeface="微软雅黑"/>
                <a:cs typeface="微软雅黑"/>
              </a:rPr>
              <a:t>03</a:t>
            </a:r>
            <a:endParaRPr sz="3600">
              <a:latin typeface="微软雅黑"/>
              <a:cs typeface="微软雅黑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910578" y="3967734"/>
            <a:ext cx="0" cy="666750"/>
          </a:xfrm>
          <a:custGeom>
            <a:avLst/>
            <a:gdLst/>
            <a:ahLst/>
            <a:cxnLst/>
            <a:rect l="l" t="t" r="r" b="b"/>
            <a:pathLst>
              <a:path h="666750">
                <a:moveTo>
                  <a:pt x="0" y="0"/>
                </a:moveTo>
                <a:lnTo>
                  <a:pt x="0" y="666623"/>
                </a:lnTo>
              </a:path>
            </a:pathLst>
          </a:custGeom>
          <a:ln w="25908">
            <a:solidFill>
              <a:srgbClr val="861D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58255" y="1283210"/>
            <a:ext cx="797560" cy="817244"/>
          </a:xfrm>
          <a:custGeom>
            <a:avLst/>
            <a:gdLst/>
            <a:ahLst/>
            <a:cxnLst/>
            <a:rect l="l" t="t" r="r" b="b"/>
            <a:pathLst>
              <a:path w="797559" h="817244">
                <a:moveTo>
                  <a:pt x="664210" y="0"/>
                </a:moveTo>
                <a:lnTo>
                  <a:pt x="121174" y="505"/>
                </a:lnTo>
                <a:lnTo>
                  <a:pt x="79918" y="10960"/>
                </a:lnTo>
                <a:lnTo>
                  <a:pt x="44974" y="33208"/>
                </a:lnTo>
                <a:lnTo>
                  <a:pt x="18624" y="64967"/>
                </a:lnTo>
                <a:lnTo>
                  <a:pt x="3148" y="103958"/>
                </a:lnTo>
                <a:lnTo>
                  <a:pt x="0" y="132841"/>
                </a:lnTo>
                <a:lnTo>
                  <a:pt x="505" y="695689"/>
                </a:lnTo>
                <a:lnTo>
                  <a:pt x="10960" y="736945"/>
                </a:lnTo>
                <a:lnTo>
                  <a:pt x="33208" y="771889"/>
                </a:lnTo>
                <a:lnTo>
                  <a:pt x="64967" y="798239"/>
                </a:lnTo>
                <a:lnTo>
                  <a:pt x="103958" y="813715"/>
                </a:lnTo>
                <a:lnTo>
                  <a:pt x="132842" y="816863"/>
                </a:lnTo>
                <a:lnTo>
                  <a:pt x="675877" y="816358"/>
                </a:lnTo>
                <a:lnTo>
                  <a:pt x="717133" y="805903"/>
                </a:lnTo>
                <a:lnTo>
                  <a:pt x="752077" y="783655"/>
                </a:lnTo>
                <a:lnTo>
                  <a:pt x="778427" y="751896"/>
                </a:lnTo>
                <a:lnTo>
                  <a:pt x="793903" y="712905"/>
                </a:lnTo>
                <a:lnTo>
                  <a:pt x="797052" y="684021"/>
                </a:lnTo>
                <a:lnTo>
                  <a:pt x="796546" y="121174"/>
                </a:lnTo>
                <a:lnTo>
                  <a:pt x="786091" y="79918"/>
                </a:lnTo>
                <a:lnTo>
                  <a:pt x="763843" y="44974"/>
                </a:lnTo>
                <a:lnTo>
                  <a:pt x="732084" y="18624"/>
                </a:lnTo>
                <a:lnTo>
                  <a:pt x="693093" y="3148"/>
                </a:lnTo>
                <a:lnTo>
                  <a:pt x="664210" y="0"/>
                </a:lnTo>
                <a:close/>
              </a:path>
            </a:pathLst>
          </a:custGeom>
          <a:solidFill>
            <a:srgbClr val="A91C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096442" y="1477598"/>
            <a:ext cx="839469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861D21"/>
                </a:solidFill>
                <a:latin typeface="微软雅黑"/>
                <a:cs typeface="微软雅黑"/>
              </a:rPr>
              <a:t>登录</a:t>
            </a:r>
            <a:endParaRPr sz="3200">
              <a:latin typeface="微软雅黑"/>
              <a:cs typeface="微软雅黑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55440" y="1486047"/>
            <a:ext cx="58991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25" dirty="0">
                <a:solidFill>
                  <a:srgbClr val="FFFFFF"/>
                </a:solidFill>
                <a:latin typeface="微软雅黑"/>
                <a:cs typeface="微软雅黑"/>
              </a:rPr>
              <a:t>01</a:t>
            </a:r>
            <a:endParaRPr sz="3600">
              <a:latin typeface="微软雅黑"/>
              <a:cs typeface="微软雅黑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870954" y="1370838"/>
            <a:ext cx="0" cy="666750"/>
          </a:xfrm>
          <a:custGeom>
            <a:avLst/>
            <a:gdLst/>
            <a:ahLst/>
            <a:cxnLst/>
            <a:rect l="l" t="t" r="r" b="b"/>
            <a:pathLst>
              <a:path h="666750">
                <a:moveTo>
                  <a:pt x="0" y="0"/>
                </a:moveTo>
                <a:lnTo>
                  <a:pt x="0" y="666623"/>
                </a:lnTo>
              </a:path>
            </a:pathLst>
          </a:custGeom>
          <a:ln w="25908">
            <a:solidFill>
              <a:srgbClr val="861D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974706" y="5397966"/>
            <a:ext cx="58991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25" dirty="0">
                <a:solidFill>
                  <a:srgbClr val="FFFFFF"/>
                </a:solidFill>
                <a:latin typeface="微软雅黑"/>
                <a:cs typeface="微软雅黑"/>
              </a:rPr>
              <a:t>04</a:t>
            </a:r>
            <a:endParaRPr sz="3600" dirty="0">
              <a:latin typeface="微软雅黑"/>
              <a:cs typeface="微软雅黑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921490" y="6502394"/>
            <a:ext cx="1149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微软雅黑"/>
                <a:cs typeface="微软雅黑"/>
              </a:rPr>
              <a:t>1</a:t>
            </a:r>
            <a:endParaRPr sz="12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6876" y="195436"/>
            <a:ext cx="8121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260" dirty="0">
                <a:latin typeface="微软雅黑"/>
                <a:cs typeface="微软雅黑"/>
              </a:rPr>
              <a:t>登</a:t>
            </a:r>
            <a:r>
              <a:rPr sz="2800" b="1" spc="-30" dirty="0">
                <a:latin typeface="微软雅黑"/>
                <a:cs typeface="微软雅黑"/>
              </a:rPr>
              <a:t>录</a:t>
            </a:r>
            <a:r>
              <a:rPr sz="2800" b="1" spc="-540" dirty="0">
                <a:latin typeface="微软雅黑"/>
                <a:cs typeface="微软雅黑"/>
              </a:rPr>
              <a:t> 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0275" y="2208147"/>
            <a:ext cx="154940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75"/>
              </a:lnSpc>
            </a:pPr>
            <a:r>
              <a:rPr sz="2400" dirty="0">
                <a:latin typeface="微软雅黑"/>
                <a:cs typeface="微软雅黑"/>
              </a:rPr>
              <a:t>学校官网：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0275" y="2756787"/>
            <a:ext cx="337566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75"/>
              </a:lnSpc>
            </a:pPr>
            <a:r>
              <a:rPr sz="2400" spc="-20" dirty="0">
                <a:latin typeface="微软雅黑"/>
                <a:cs typeface="微软雅黑"/>
                <a:hlinkClick r:id="rId3"/>
              </a:rPr>
              <a:t>h</a:t>
            </a:r>
            <a:r>
              <a:rPr sz="2400" spc="-5" dirty="0">
                <a:latin typeface="微软雅黑"/>
                <a:cs typeface="微软雅黑"/>
                <a:hlinkClick r:id="rId3"/>
              </a:rPr>
              <a:t>tt</a:t>
            </a:r>
            <a:r>
              <a:rPr sz="2400" spc="-20" dirty="0">
                <a:latin typeface="微软雅黑"/>
                <a:cs typeface="微软雅黑"/>
                <a:hlinkClick r:id="rId3"/>
              </a:rPr>
              <a:t>p</a:t>
            </a:r>
            <a:r>
              <a:rPr sz="2400" spc="-15" dirty="0">
                <a:latin typeface="微软雅黑"/>
                <a:cs typeface="微软雅黑"/>
                <a:hlinkClick r:id="rId3"/>
              </a:rPr>
              <a:t>:</a:t>
            </a:r>
            <a:r>
              <a:rPr sz="2400" spc="-25" dirty="0">
                <a:latin typeface="微软雅黑"/>
                <a:cs typeface="微软雅黑"/>
                <a:hlinkClick r:id="rId3"/>
              </a:rPr>
              <a:t>/</a:t>
            </a:r>
            <a:r>
              <a:rPr sz="2400" spc="-10" dirty="0">
                <a:latin typeface="微软雅黑"/>
                <a:cs typeface="微软雅黑"/>
                <a:hlinkClick r:id="rId3"/>
              </a:rPr>
              <a:t>/</a:t>
            </a:r>
            <a:r>
              <a:rPr sz="2400" spc="-20" dirty="0">
                <a:latin typeface="微软雅黑"/>
                <a:cs typeface="微软雅黑"/>
                <a:hlinkClick r:id="rId3"/>
              </a:rPr>
              <a:t>ww</a:t>
            </a:r>
            <a:r>
              <a:rPr sz="2400" spc="-155" dirty="0">
                <a:latin typeface="微软雅黑"/>
                <a:cs typeface="微软雅黑"/>
                <a:hlinkClick r:id="rId3"/>
              </a:rPr>
              <a:t>w</a:t>
            </a:r>
            <a:r>
              <a:rPr sz="2400" spc="-15" dirty="0">
                <a:latin typeface="微软雅黑"/>
                <a:cs typeface="微软雅黑"/>
                <a:hlinkClick r:id="rId3"/>
              </a:rPr>
              <a:t>.</a:t>
            </a:r>
            <a:r>
              <a:rPr sz="2400" spc="-5" dirty="0">
                <a:latin typeface="微软雅黑"/>
                <a:cs typeface="微软雅黑"/>
                <a:hlinkClick r:id="rId3"/>
              </a:rPr>
              <a:t>tmu.e</a:t>
            </a:r>
            <a:r>
              <a:rPr sz="2400" spc="-20" dirty="0">
                <a:latin typeface="微软雅黑"/>
                <a:cs typeface="微软雅黑"/>
                <a:hlinkClick r:id="rId3"/>
              </a:rPr>
              <a:t>d</a:t>
            </a:r>
            <a:r>
              <a:rPr sz="2400" spc="-5" dirty="0">
                <a:latin typeface="微软雅黑"/>
                <a:cs typeface="微软雅黑"/>
                <a:hlinkClick r:id="rId3"/>
              </a:rPr>
              <a:t>u.cn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59702" y="1404368"/>
            <a:ext cx="603885" cy="866140"/>
          </a:xfrm>
          <a:custGeom>
            <a:avLst/>
            <a:gdLst/>
            <a:ahLst/>
            <a:cxnLst/>
            <a:rect l="l" t="t" r="r" b="b"/>
            <a:pathLst>
              <a:path w="603884" h="866139">
                <a:moveTo>
                  <a:pt x="0" y="100584"/>
                </a:moveTo>
                <a:lnTo>
                  <a:pt x="9028" y="58874"/>
                </a:lnTo>
                <a:lnTo>
                  <a:pt x="33462" y="25671"/>
                </a:lnTo>
                <a:lnTo>
                  <a:pt x="69321" y="4953"/>
                </a:lnTo>
                <a:lnTo>
                  <a:pt x="502920" y="0"/>
                </a:lnTo>
                <a:lnTo>
                  <a:pt x="517522" y="1052"/>
                </a:lnTo>
                <a:lnTo>
                  <a:pt x="556838" y="15658"/>
                </a:lnTo>
                <a:lnTo>
                  <a:pt x="586322" y="44342"/>
                </a:lnTo>
                <a:lnTo>
                  <a:pt x="601994" y="83126"/>
                </a:lnTo>
                <a:lnTo>
                  <a:pt x="603504" y="765048"/>
                </a:lnTo>
                <a:lnTo>
                  <a:pt x="602451" y="779650"/>
                </a:lnTo>
                <a:lnTo>
                  <a:pt x="587845" y="818966"/>
                </a:lnTo>
                <a:lnTo>
                  <a:pt x="559161" y="848450"/>
                </a:lnTo>
                <a:lnTo>
                  <a:pt x="520377" y="864122"/>
                </a:lnTo>
                <a:lnTo>
                  <a:pt x="100584" y="865632"/>
                </a:lnTo>
                <a:lnTo>
                  <a:pt x="85981" y="864579"/>
                </a:lnTo>
                <a:lnTo>
                  <a:pt x="46665" y="849973"/>
                </a:lnTo>
                <a:lnTo>
                  <a:pt x="17181" y="821289"/>
                </a:lnTo>
                <a:lnTo>
                  <a:pt x="1509" y="782505"/>
                </a:lnTo>
                <a:lnTo>
                  <a:pt x="0" y="100584"/>
                </a:lnTo>
                <a:close/>
              </a:path>
            </a:pathLst>
          </a:custGeom>
          <a:ln w="3810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6876" y="195436"/>
            <a:ext cx="8121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260" dirty="0">
                <a:latin typeface="微软雅黑"/>
                <a:cs typeface="微软雅黑"/>
              </a:rPr>
              <a:t>登</a:t>
            </a:r>
            <a:r>
              <a:rPr sz="2800" b="1" spc="-30" dirty="0">
                <a:latin typeface="微软雅黑"/>
                <a:cs typeface="微软雅黑"/>
              </a:rPr>
              <a:t>录</a:t>
            </a:r>
            <a:r>
              <a:rPr sz="2800" b="1" spc="-540" dirty="0">
                <a:latin typeface="微软雅黑"/>
                <a:cs typeface="微软雅黑"/>
              </a:rPr>
              <a:t> 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48511" y="1178052"/>
            <a:ext cx="9334499" cy="3977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44561" y="4173473"/>
            <a:ext cx="3108960" cy="1073150"/>
          </a:xfrm>
          <a:custGeom>
            <a:avLst/>
            <a:gdLst/>
            <a:ahLst/>
            <a:cxnLst/>
            <a:rect l="l" t="t" r="r" b="b"/>
            <a:pathLst>
              <a:path w="3108959" h="1073150">
                <a:moveTo>
                  <a:pt x="0" y="536448"/>
                </a:moveTo>
                <a:lnTo>
                  <a:pt x="5153" y="492450"/>
                </a:lnTo>
                <a:lnTo>
                  <a:pt x="20345" y="449431"/>
                </a:lnTo>
                <a:lnTo>
                  <a:pt x="45177" y="407531"/>
                </a:lnTo>
                <a:lnTo>
                  <a:pt x="79248" y="366886"/>
                </a:lnTo>
                <a:lnTo>
                  <a:pt x="122158" y="327635"/>
                </a:lnTo>
                <a:lnTo>
                  <a:pt x="173507" y="289916"/>
                </a:lnTo>
                <a:lnTo>
                  <a:pt x="232895" y="253867"/>
                </a:lnTo>
                <a:lnTo>
                  <a:pt x="299923" y="219626"/>
                </a:lnTo>
                <a:lnTo>
                  <a:pt x="374189" y="187330"/>
                </a:lnTo>
                <a:lnTo>
                  <a:pt x="455294" y="157119"/>
                </a:lnTo>
                <a:lnTo>
                  <a:pt x="542839" y="129130"/>
                </a:lnTo>
                <a:lnTo>
                  <a:pt x="636422" y="103501"/>
                </a:lnTo>
                <a:lnTo>
                  <a:pt x="735644" y="80370"/>
                </a:lnTo>
                <a:lnTo>
                  <a:pt x="840105" y="59876"/>
                </a:lnTo>
                <a:lnTo>
                  <a:pt x="949404" y="42155"/>
                </a:lnTo>
                <a:lnTo>
                  <a:pt x="1063142" y="27347"/>
                </a:lnTo>
                <a:lnTo>
                  <a:pt x="1180919" y="15590"/>
                </a:lnTo>
                <a:lnTo>
                  <a:pt x="1302334" y="7021"/>
                </a:lnTo>
                <a:lnTo>
                  <a:pt x="1426987" y="1778"/>
                </a:lnTo>
                <a:lnTo>
                  <a:pt x="1554480" y="0"/>
                </a:lnTo>
                <a:lnTo>
                  <a:pt x="1681972" y="1778"/>
                </a:lnTo>
                <a:lnTo>
                  <a:pt x="1806625" y="7021"/>
                </a:lnTo>
                <a:lnTo>
                  <a:pt x="1928040" y="15590"/>
                </a:lnTo>
                <a:lnTo>
                  <a:pt x="2045817" y="27347"/>
                </a:lnTo>
                <a:lnTo>
                  <a:pt x="2159555" y="42155"/>
                </a:lnTo>
                <a:lnTo>
                  <a:pt x="2268855" y="59876"/>
                </a:lnTo>
                <a:lnTo>
                  <a:pt x="2373315" y="80370"/>
                </a:lnTo>
                <a:lnTo>
                  <a:pt x="2472537" y="103501"/>
                </a:lnTo>
                <a:lnTo>
                  <a:pt x="2566120" y="129130"/>
                </a:lnTo>
                <a:lnTo>
                  <a:pt x="2653665" y="157119"/>
                </a:lnTo>
                <a:lnTo>
                  <a:pt x="2734770" y="187330"/>
                </a:lnTo>
                <a:lnTo>
                  <a:pt x="2809036" y="219626"/>
                </a:lnTo>
                <a:lnTo>
                  <a:pt x="2876064" y="253867"/>
                </a:lnTo>
                <a:lnTo>
                  <a:pt x="2935452" y="289916"/>
                </a:lnTo>
                <a:lnTo>
                  <a:pt x="2986801" y="327635"/>
                </a:lnTo>
                <a:lnTo>
                  <a:pt x="3029712" y="366886"/>
                </a:lnTo>
                <a:lnTo>
                  <a:pt x="3063782" y="407531"/>
                </a:lnTo>
                <a:lnTo>
                  <a:pt x="3088614" y="449431"/>
                </a:lnTo>
                <a:lnTo>
                  <a:pt x="3103806" y="492450"/>
                </a:lnTo>
                <a:lnTo>
                  <a:pt x="3108960" y="536448"/>
                </a:lnTo>
                <a:lnTo>
                  <a:pt x="3103806" y="580445"/>
                </a:lnTo>
                <a:lnTo>
                  <a:pt x="3088614" y="623464"/>
                </a:lnTo>
                <a:lnTo>
                  <a:pt x="3063782" y="665364"/>
                </a:lnTo>
                <a:lnTo>
                  <a:pt x="3029712" y="706009"/>
                </a:lnTo>
                <a:lnTo>
                  <a:pt x="2986801" y="745260"/>
                </a:lnTo>
                <a:lnTo>
                  <a:pt x="2935452" y="782979"/>
                </a:lnTo>
                <a:lnTo>
                  <a:pt x="2876064" y="819028"/>
                </a:lnTo>
                <a:lnTo>
                  <a:pt x="2809036" y="853269"/>
                </a:lnTo>
                <a:lnTo>
                  <a:pt x="2734770" y="885565"/>
                </a:lnTo>
                <a:lnTo>
                  <a:pt x="2653665" y="915776"/>
                </a:lnTo>
                <a:lnTo>
                  <a:pt x="2566120" y="943765"/>
                </a:lnTo>
                <a:lnTo>
                  <a:pt x="2472537" y="969394"/>
                </a:lnTo>
                <a:lnTo>
                  <a:pt x="2373315" y="992525"/>
                </a:lnTo>
                <a:lnTo>
                  <a:pt x="2268854" y="1013019"/>
                </a:lnTo>
                <a:lnTo>
                  <a:pt x="2159555" y="1030740"/>
                </a:lnTo>
                <a:lnTo>
                  <a:pt x="2045817" y="1045548"/>
                </a:lnTo>
                <a:lnTo>
                  <a:pt x="1928040" y="1057305"/>
                </a:lnTo>
                <a:lnTo>
                  <a:pt x="1806625" y="1065874"/>
                </a:lnTo>
                <a:lnTo>
                  <a:pt x="1681972" y="1071117"/>
                </a:lnTo>
                <a:lnTo>
                  <a:pt x="1554480" y="1072896"/>
                </a:lnTo>
                <a:lnTo>
                  <a:pt x="1426987" y="1071117"/>
                </a:lnTo>
                <a:lnTo>
                  <a:pt x="1302334" y="1065874"/>
                </a:lnTo>
                <a:lnTo>
                  <a:pt x="1180919" y="1057305"/>
                </a:lnTo>
                <a:lnTo>
                  <a:pt x="1063142" y="1045548"/>
                </a:lnTo>
                <a:lnTo>
                  <a:pt x="949404" y="1030740"/>
                </a:lnTo>
                <a:lnTo>
                  <a:pt x="840104" y="1013019"/>
                </a:lnTo>
                <a:lnTo>
                  <a:pt x="735644" y="992525"/>
                </a:lnTo>
                <a:lnTo>
                  <a:pt x="636422" y="969394"/>
                </a:lnTo>
                <a:lnTo>
                  <a:pt x="542839" y="943765"/>
                </a:lnTo>
                <a:lnTo>
                  <a:pt x="455294" y="915776"/>
                </a:lnTo>
                <a:lnTo>
                  <a:pt x="374189" y="885565"/>
                </a:lnTo>
                <a:lnTo>
                  <a:pt x="299923" y="853269"/>
                </a:lnTo>
                <a:lnTo>
                  <a:pt x="232895" y="819028"/>
                </a:lnTo>
                <a:lnTo>
                  <a:pt x="173507" y="782979"/>
                </a:lnTo>
                <a:lnTo>
                  <a:pt x="122158" y="745260"/>
                </a:lnTo>
                <a:lnTo>
                  <a:pt x="79247" y="706009"/>
                </a:lnTo>
                <a:lnTo>
                  <a:pt x="45177" y="665364"/>
                </a:lnTo>
                <a:lnTo>
                  <a:pt x="20345" y="623464"/>
                </a:lnTo>
                <a:lnTo>
                  <a:pt x="5153" y="580445"/>
                </a:lnTo>
                <a:lnTo>
                  <a:pt x="0" y="536448"/>
                </a:lnTo>
                <a:close/>
              </a:path>
            </a:pathLst>
          </a:custGeom>
          <a:ln w="3810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11679" y="3657600"/>
            <a:ext cx="3098800" cy="1030605"/>
          </a:xfrm>
          <a:prstGeom prst="rect">
            <a:avLst/>
          </a:prstGeom>
          <a:ln w="12192">
            <a:solidFill>
              <a:srgbClr val="4472C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76580">
              <a:lnSpc>
                <a:spcPct val="100000"/>
              </a:lnSpc>
            </a:pPr>
            <a:r>
              <a:rPr sz="2400" dirty="0">
                <a:latin typeface="微软雅黑"/>
                <a:cs typeface="微软雅黑"/>
              </a:rPr>
              <a:t>进入信息门户</a:t>
            </a:r>
            <a:endParaRPr sz="24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6876" y="195436"/>
            <a:ext cx="8121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260" dirty="0">
                <a:latin typeface="微软雅黑"/>
                <a:cs typeface="微软雅黑"/>
              </a:rPr>
              <a:t>登</a:t>
            </a:r>
            <a:r>
              <a:rPr sz="2800" b="1" spc="-30" dirty="0">
                <a:latin typeface="微软雅黑"/>
                <a:cs typeface="微软雅黑"/>
              </a:rPr>
              <a:t>录</a:t>
            </a:r>
            <a:r>
              <a:rPr sz="2800" b="1" spc="-540" dirty="0">
                <a:latin typeface="微软雅黑"/>
                <a:cs typeface="微软雅黑"/>
              </a:rPr>
              <a:t> 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4524" y="765048"/>
            <a:ext cx="4660763" cy="33829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74664" y="1499616"/>
            <a:ext cx="5116195" cy="2557780"/>
          </a:xfrm>
          <a:custGeom>
            <a:avLst/>
            <a:gdLst/>
            <a:ahLst/>
            <a:cxnLst/>
            <a:rect l="l" t="t" r="r" b="b"/>
            <a:pathLst>
              <a:path w="5116195" h="2557779">
                <a:moveTo>
                  <a:pt x="0" y="0"/>
                </a:moveTo>
                <a:lnTo>
                  <a:pt x="5116068" y="0"/>
                </a:lnTo>
                <a:lnTo>
                  <a:pt x="5116068" y="2557272"/>
                </a:lnTo>
                <a:lnTo>
                  <a:pt x="0" y="255727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472C4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06491" y="1756498"/>
            <a:ext cx="1659255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5"/>
              </a:lnSpc>
              <a:tabLst>
                <a:tab pos="1188720" algn="l"/>
              </a:tabLst>
            </a:pPr>
            <a:r>
              <a:rPr sz="1800" dirty="0">
                <a:latin typeface="宋体"/>
                <a:cs typeface="宋体"/>
              </a:rPr>
              <a:t>用户名：	</a:t>
            </a:r>
            <a:r>
              <a:rPr sz="1800" b="1" dirty="0">
                <a:solidFill>
                  <a:srgbClr val="FF0000"/>
                </a:solidFill>
                <a:latin typeface="微软雅黑"/>
                <a:cs typeface="微软雅黑"/>
              </a:rPr>
              <a:t>学号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64530">
              <a:lnSpc>
                <a:spcPct val="100000"/>
              </a:lnSpc>
            </a:pPr>
            <a:r>
              <a:rPr b="0" dirty="0">
                <a:solidFill>
                  <a:srgbClr val="000000"/>
                </a:solidFill>
              </a:rPr>
              <a:t>初始密码：</a:t>
            </a:r>
            <a:r>
              <a:rPr b="0" spc="-495" dirty="0">
                <a:solidFill>
                  <a:srgbClr val="000000"/>
                </a:solidFill>
              </a:rPr>
              <a:t> </a:t>
            </a:r>
            <a:r>
              <a:rPr spc="-135" dirty="0">
                <a:latin typeface="微软雅黑"/>
                <a:cs typeface="微软雅黑"/>
              </a:rPr>
              <a:t>T</a:t>
            </a:r>
            <a:r>
              <a:rPr spc="-5" dirty="0">
                <a:latin typeface="微软雅黑"/>
                <a:cs typeface="微软雅黑"/>
              </a:rPr>
              <a:t>m</a:t>
            </a:r>
            <a:r>
              <a:rPr spc="-20" dirty="0">
                <a:latin typeface="微软雅黑"/>
                <a:cs typeface="微软雅黑"/>
              </a:rPr>
              <a:t>u</a:t>
            </a:r>
            <a:r>
              <a:rPr spc="-5" dirty="0">
                <a:latin typeface="微软雅黑"/>
                <a:cs typeface="微软雅黑"/>
              </a:rPr>
              <a:t>@+</a:t>
            </a:r>
            <a:r>
              <a:rPr dirty="0">
                <a:latin typeface="微软雅黑"/>
                <a:cs typeface="微软雅黑"/>
              </a:rPr>
              <a:t>身份证后</a:t>
            </a:r>
            <a:r>
              <a:rPr spc="-10" dirty="0">
                <a:latin typeface="Calibri"/>
                <a:cs typeface="Calibri"/>
              </a:rPr>
              <a:t>4</a:t>
            </a:r>
            <a:r>
              <a:rPr dirty="0">
                <a:latin typeface="微软雅黑"/>
                <a:cs typeface="微软雅黑"/>
              </a:rPr>
              <a:t>位</a:t>
            </a:r>
          </a:p>
          <a:p>
            <a:pPr marL="5764530" indent="1162685">
              <a:lnSpc>
                <a:spcPct val="100000"/>
              </a:lnSpc>
              <a:spcBef>
                <a:spcPts val="1080"/>
              </a:spcBef>
            </a:pPr>
            <a:r>
              <a:rPr b="0" spc="-15" dirty="0">
                <a:latin typeface="微软雅黑"/>
                <a:cs typeface="微软雅黑"/>
              </a:rPr>
              <a:t>(</a:t>
            </a:r>
            <a:r>
              <a:rPr b="0" dirty="0">
                <a:latin typeface="微软雅黑"/>
                <a:cs typeface="微软雅黑"/>
              </a:rPr>
              <a:t>最后一位字母大写</a:t>
            </a:r>
            <a:r>
              <a:rPr b="0" dirty="0">
                <a:latin typeface="Calibri"/>
                <a:cs typeface="Calibri"/>
              </a:rPr>
              <a:t>)</a:t>
            </a:r>
          </a:p>
          <a:p>
            <a:pPr marL="6255385" marR="927735" indent="-490855">
              <a:lnSpc>
                <a:spcPct val="150000"/>
              </a:lnSpc>
              <a:spcBef>
                <a:spcPts val="1200"/>
              </a:spcBef>
            </a:pPr>
            <a:r>
              <a:rPr b="0" dirty="0">
                <a:solidFill>
                  <a:srgbClr val="000000"/>
                </a:solidFill>
              </a:rPr>
              <a:t>如：</a:t>
            </a:r>
            <a:r>
              <a:rPr b="0" dirty="0">
                <a:solidFill>
                  <a:srgbClr val="0070C0"/>
                </a:solidFill>
              </a:rPr>
              <a:t>学生身份证号：</a:t>
            </a:r>
            <a:r>
              <a:rPr b="0" dirty="0">
                <a:solidFill>
                  <a:srgbClr val="0070C0"/>
                </a:solidFill>
                <a:latin typeface="微软雅黑"/>
                <a:cs typeface="微软雅黑"/>
              </a:rPr>
              <a:t>1201012</a:t>
            </a:r>
            <a:r>
              <a:rPr b="0" spc="-15" dirty="0">
                <a:solidFill>
                  <a:srgbClr val="0070C0"/>
                </a:solidFill>
                <a:latin typeface="微软雅黑"/>
                <a:cs typeface="微软雅黑"/>
              </a:rPr>
              <a:t>0</a:t>
            </a:r>
            <a:r>
              <a:rPr b="0" spc="-5" dirty="0">
                <a:solidFill>
                  <a:srgbClr val="0070C0"/>
                </a:solidFill>
                <a:latin typeface="微软雅黑"/>
                <a:cs typeface="微软雅黑"/>
              </a:rPr>
              <a:t>******</a:t>
            </a:r>
            <a:r>
              <a:rPr b="0" dirty="0">
                <a:solidFill>
                  <a:srgbClr val="0070C0"/>
                </a:solidFill>
                <a:latin typeface="微软雅黑"/>
                <a:cs typeface="微软雅黑"/>
              </a:rPr>
              <a:t>123</a:t>
            </a:r>
            <a:r>
              <a:rPr b="0" spc="75" dirty="0">
                <a:solidFill>
                  <a:srgbClr val="0070C0"/>
                </a:solidFill>
                <a:latin typeface="微软雅黑"/>
                <a:cs typeface="微软雅黑"/>
              </a:rPr>
              <a:t>X</a:t>
            </a:r>
            <a:r>
              <a:rPr b="0" spc="-5" dirty="0">
                <a:solidFill>
                  <a:srgbClr val="0070C0"/>
                </a:solidFill>
                <a:latin typeface="微软雅黑"/>
                <a:cs typeface="微软雅黑"/>
              </a:rPr>
              <a:t>;</a:t>
            </a:r>
            <a:r>
              <a:rPr b="0" spc="-10" dirty="0">
                <a:solidFill>
                  <a:srgbClr val="0070C0"/>
                </a:solidFill>
                <a:latin typeface="微软雅黑"/>
                <a:cs typeface="微软雅黑"/>
              </a:rPr>
              <a:t> </a:t>
            </a:r>
            <a:r>
              <a:rPr b="0" dirty="0">
                <a:solidFill>
                  <a:srgbClr val="0070C0"/>
                </a:solidFill>
              </a:rPr>
              <a:t>初始密码为：</a:t>
            </a:r>
            <a:r>
              <a:rPr b="0" spc="-170" dirty="0">
                <a:solidFill>
                  <a:srgbClr val="0070C0"/>
                </a:solidFill>
                <a:latin typeface="微软雅黑"/>
                <a:cs typeface="微软雅黑"/>
              </a:rPr>
              <a:t>T</a:t>
            </a:r>
            <a:r>
              <a:rPr b="0" spc="5" dirty="0">
                <a:solidFill>
                  <a:srgbClr val="0070C0"/>
                </a:solidFill>
                <a:latin typeface="微软雅黑"/>
                <a:cs typeface="微软雅黑"/>
              </a:rPr>
              <a:t>m</a:t>
            </a:r>
            <a:r>
              <a:rPr b="0" spc="-10" dirty="0">
                <a:solidFill>
                  <a:srgbClr val="0070C0"/>
                </a:solidFill>
                <a:latin typeface="微软雅黑"/>
                <a:cs typeface="微软雅黑"/>
              </a:rPr>
              <a:t>u</a:t>
            </a:r>
            <a:r>
              <a:rPr b="0" dirty="0">
                <a:solidFill>
                  <a:srgbClr val="0070C0"/>
                </a:solidFill>
                <a:latin typeface="微软雅黑"/>
                <a:cs typeface="微软雅黑"/>
              </a:rPr>
              <a:t>@123X</a:t>
            </a:r>
          </a:p>
          <a:p>
            <a:pPr marL="388620">
              <a:lnSpc>
                <a:spcPct val="100000"/>
              </a:lnSpc>
              <a:spcBef>
                <a:spcPts val="35"/>
              </a:spcBef>
            </a:pPr>
            <a:endParaRPr sz="2550">
              <a:latin typeface="Times New Roman"/>
              <a:cs typeface="Times New Roman"/>
            </a:endParaRPr>
          </a:p>
          <a:p>
            <a:pPr marL="401320">
              <a:lnSpc>
                <a:spcPct val="100000"/>
              </a:lnSpc>
            </a:pPr>
            <a:r>
              <a:rPr sz="1600" spc="-10" dirty="0">
                <a:solidFill>
                  <a:srgbClr val="000000"/>
                </a:solidFill>
                <a:latin typeface="宋体"/>
                <a:cs typeface="宋体"/>
              </a:rPr>
              <a:t>登录提示</a:t>
            </a:r>
            <a:r>
              <a:rPr sz="1600" spc="-5" dirty="0">
                <a:solidFill>
                  <a:srgbClr val="000000"/>
                </a:solidFill>
                <a:latin typeface="等线"/>
                <a:cs typeface="等线"/>
              </a:rPr>
              <a:t>:</a:t>
            </a:r>
            <a:endParaRPr sz="1600">
              <a:latin typeface="等线"/>
              <a:cs typeface="等线"/>
            </a:endParaRPr>
          </a:p>
          <a:p>
            <a:pPr marL="401320">
              <a:lnSpc>
                <a:spcPct val="100000"/>
              </a:lnSpc>
              <a:spcBef>
                <a:spcPts val="960"/>
              </a:spcBef>
            </a:pPr>
            <a:r>
              <a:rPr sz="1600" b="0" spc="-5" dirty="0">
                <a:solidFill>
                  <a:srgbClr val="000000"/>
                </a:solidFill>
                <a:latin typeface="宋体"/>
                <a:cs typeface="宋体"/>
              </a:rPr>
              <a:t>1</a:t>
            </a:r>
            <a:r>
              <a:rPr sz="1600" b="0" spc="-20" dirty="0">
                <a:solidFill>
                  <a:srgbClr val="000000"/>
                </a:solidFill>
              </a:rPr>
              <a:t>、为了能够更好的体验新平台的效果</a:t>
            </a:r>
            <a:r>
              <a:rPr sz="1600" b="0" spc="-10" dirty="0">
                <a:solidFill>
                  <a:srgbClr val="000000"/>
                </a:solidFill>
              </a:rPr>
              <a:t>，</a:t>
            </a:r>
            <a:r>
              <a:rPr sz="1600" b="0" spc="-20" dirty="0">
                <a:solidFill>
                  <a:srgbClr val="000000"/>
                </a:solidFill>
              </a:rPr>
              <a:t>登录</a:t>
            </a:r>
            <a:r>
              <a:rPr sz="1600" b="0" spc="-10" dirty="0">
                <a:solidFill>
                  <a:srgbClr val="000000"/>
                </a:solidFill>
              </a:rPr>
              <a:t>时</a:t>
            </a:r>
            <a:r>
              <a:rPr sz="1600" b="0" spc="-25" dirty="0">
                <a:solidFill>
                  <a:srgbClr val="000000"/>
                </a:solidFill>
              </a:rPr>
              <a:t>请</a:t>
            </a:r>
            <a:r>
              <a:rPr sz="1600" spc="-10" dirty="0">
                <a:latin typeface="宋体"/>
                <a:cs typeface="宋体"/>
              </a:rPr>
              <a:t>尽</a:t>
            </a:r>
            <a:r>
              <a:rPr sz="1600" dirty="0">
                <a:latin typeface="宋体"/>
                <a:cs typeface="宋体"/>
              </a:rPr>
              <a:t>量</a:t>
            </a:r>
            <a:r>
              <a:rPr sz="1600" spc="-10" dirty="0">
                <a:latin typeface="宋体"/>
                <a:cs typeface="宋体"/>
              </a:rPr>
              <a:t>选用</a:t>
            </a:r>
            <a:r>
              <a:rPr sz="1600" spc="-10" dirty="0">
                <a:latin typeface="等线"/>
                <a:cs typeface="等线"/>
              </a:rPr>
              <a:t>360</a:t>
            </a:r>
            <a:r>
              <a:rPr sz="1600" dirty="0">
                <a:latin typeface="宋体"/>
                <a:cs typeface="宋体"/>
              </a:rPr>
              <a:t>浏</a:t>
            </a:r>
            <a:r>
              <a:rPr sz="1600" spc="-10" dirty="0">
                <a:latin typeface="宋体"/>
                <a:cs typeface="宋体"/>
              </a:rPr>
              <a:t>览</a:t>
            </a:r>
            <a:r>
              <a:rPr sz="1600" dirty="0">
                <a:latin typeface="宋体"/>
                <a:cs typeface="宋体"/>
              </a:rPr>
              <a:t>器</a:t>
            </a:r>
            <a:r>
              <a:rPr sz="1600" spc="-20" dirty="0">
                <a:latin typeface="宋体"/>
                <a:cs typeface="宋体"/>
              </a:rPr>
              <a:t>。</a:t>
            </a:r>
            <a:endParaRPr sz="1600">
              <a:latin typeface="宋体"/>
              <a:cs typeface="宋体"/>
            </a:endParaRPr>
          </a:p>
          <a:p>
            <a:pPr marL="401320">
              <a:lnSpc>
                <a:spcPct val="100000"/>
              </a:lnSpc>
              <a:spcBef>
                <a:spcPts val="960"/>
              </a:spcBef>
            </a:pPr>
            <a:r>
              <a:rPr sz="1600" b="0" spc="20" dirty="0">
                <a:solidFill>
                  <a:srgbClr val="000000"/>
                </a:solidFill>
                <a:latin typeface="宋体"/>
                <a:cs typeface="宋体"/>
              </a:rPr>
              <a:t>2</a:t>
            </a:r>
            <a:r>
              <a:rPr sz="1600" b="0" dirty="0">
                <a:solidFill>
                  <a:srgbClr val="000000"/>
                </a:solidFill>
              </a:rPr>
              <a:t>、</a:t>
            </a:r>
            <a:r>
              <a:rPr sz="1600" spc="15" dirty="0">
                <a:latin typeface="宋体"/>
                <a:cs typeface="宋体"/>
              </a:rPr>
              <a:t>同一工</a:t>
            </a:r>
            <a:r>
              <a:rPr sz="1600" spc="10" dirty="0">
                <a:latin typeface="宋体"/>
                <a:cs typeface="宋体"/>
              </a:rPr>
              <a:t>号</a:t>
            </a:r>
            <a:r>
              <a:rPr sz="1600" spc="5" dirty="0">
                <a:latin typeface="等线"/>
                <a:cs typeface="等线"/>
              </a:rPr>
              <a:t>/</a:t>
            </a:r>
            <a:r>
              <a:rPr sz="1600" dirty="0">
                <a:latin typeface="宋体"/>
                <a:cs typeface="宋体"/>
              </a:rPr>
              <a:t>学</a:t>
            </a:r>
            <a:r>
              <a:rPr sz="1600" spc="15" dirty="0">
                <a:latin typeface="宋体"/>
                <a:cs typeface="宋体"/>
              </a:rPr>
              <a:t>号下只能注册一个用</a:t>
            </a:r>
            <a:r>
              <a:rPr sz="1600" spc="10" dirty="0">
                <a:latin typeface="宋体"/>
                <a:cs typeface="宋体"/>
              </a:rPr>
              <a:t>户</a:t>
            </a:r>
            <a:r>
              <a:rPr sz="1600" b="0" spc="10" dirty="0">
                <a:solidFill>
                  <a:srgbClr val="000000"/>
                </a:solidFill>
                <a:latin typeface="等线"/>
                <a:cs typeface="等线"/>
              </a:rPr>
              <a:t>,</a:t>
            </a:r>
            <a:r>
              <a:rPr sz="1600" b="0" dirty="0">
                <a:solidFill>
                  <a:srgbClr val="000000"/>
                </a:solidFill>
              </a:rPr>
              <a:t>本校师生申请账号需携带本人一卡通或工作证到图书馆</a:t>
            </a:r>
            <a:r>
              <a:rPr sz="1600" b="0" spc="-10" dirty="0">
                <a:solidFill>
                  <a:srgbClr val="000000"/>
                </a:solidFill>
              </a:rPr>
              <a:t>后</a:t>
            </a:r>
            <a:r>
              <a:rPr sz="1600" b="0" dirty="0">
                <a:solidFill>
                  <a:srgbClr val="000000"/>
                </a:solidFill>
              </a:rPr>
              <a:t>楼</a:t>
            </a:r>
            <a:r>
              <a:rPr sz="1600" b="0" spc="15" dirty="0">
                <a:solidFill>
                  <a:srgbClr val="000000"/>
                </a:solidFill>
                <a:latin typeface="等线"/>
                <a:cs typeface="等线"/>
              </a:rPr>
              <a:t>3</a:t>
            </a:r>
            <a:r>
              <a:rPr sz="1600" b="0" dirty="0">
                <a:solidFill>
                  <a:srgbClr val="000000"/>
                </a:solidFill>
              </a:rPr>
              <a:t>楼信息中心</a:t>
            </a:r>
            <a:r>
              <a:rPr sz="1600" b="0" spc="-10" dirty="0">
                <a:solidFill>
                  <a:srgbClr val="000000"/>
                </a:solidFill>
              </a:rPr>
              <a:t>开</a:t>
            </a:r>
            <a:r>
              <a:rPr sz="1600" b="0" dirty="0">
                <a:solidFill>
                  <a:srgbClr val="000000"/>
                </a:solidFill>
              </a:rPr>
              <a:t>通</a:t>
            </a:r>
            <a:r>
              <a:rPr sz="1600" b="0" spc="-20" dirty="0">
                <a:solidFill>
                  <a:srgbClr val="000000"/>
                </a:solidFill>
              </a:rPr>
              <a:t>。</a:t>
            </a:r>
            <a:endParaRPr sz="1600">
              <a:latin typeface="等线"/>
              <a:cs typeface="等线"/>
            </a:endParaRPr>
          </a:p>
          <a:p>
            <a:pPr marL="401320">
              <a:lnSpc>
                <a:spcPct val="100000"/>
              </a:lnSpc>
              <a:spcBef>
                <a:spcPts val="960"/>
              </a:spcBef>
            </a:pPr>
            <a:r>
              <a:rPr sz="1600" b="0" spc="-5" dirty="0">
                <a:solidFill>
                  <a:srgbClr val="000000"/>
                </a:solidFill>
                <a:latin typeface="宋体"/>
                <a:cs typeface="宋体"/>
              </a:rPr>
              <a:t>3</a:t>
            </a:r>
            <a:r>
              <a:rPr sz="1600" b="0" spc="-20" dirty="0">
                <a:solidFill>
                  <a:srgbClr val="000000"/>
                </a:solidFill>
              </a:rPr>
              <a:t>、忘记密码时</a:t>
            </a:r>
            <a:r>
              <a:rPr sz="1600" b="0" spc="-10" dirty="0">
                <a:solidFill>
                  <a:srgbClr val="000000"/>
                </a:solidFill>
                <a:latin typeface="等线"/>
                <a:cs typeface="等线"/>
              </a:rPr>
              <a:t>,</a:t>
            </a:r>
            <a:r>
              <a:rPr sz="1600" b="0" spc="-20" dirty="0">
                <a:solidFill>
                  <a:srgbClr val="000000"/>
                </a:solidFill>
              </a:rPr>
              <a:t>如已绑定邮箱，可使</a:t>
            </a:r>
            <a:r>
              <a:rPr sz="1600" b="0" spc="-10" dirty="0">
                <a:solidFill>
                  <a:srgbClr val="000000"/>
                </a:solidFill>
              </a:rPr>
              <a:t>用</a:t>
            </a:r>
            <a:r>
              <a:rPr sz="1600" b="0" spc="-20" dirty="0">
                <a:solidFill>
                  <a:srgbClr val="000000"/>
                </a:solidFill>
              </a:rPr>
              <a:t>邮箱</a:t>
            </a:r>
            <a:r>
              <a:rPr sz="1600" b="0" spc="-10" dirty="0">
                <a:solidFill>
                  <a:srgbClr val="000000"/>
                </a:solidFill>
              </a:rPr>
              <a:t>找</a:t>
            </a:r>
            <a:r>
              <a:rPr sz="1600" b="0" spc="-20" dirty="0">
                <a:solidFill>
                  <a:srgbClr val="000000"/>
                </a:solidFill>
              </a:rPr>
              <a:t>回密</a:t>
            </a:r>
            <a:r>
              <a:rPr sz="1600" b="0" spc="-10" dirty="0">
                <a:solidFill>
                  <a:srgbClr val="000000"/>
                </a:solidFill>
              </a:rPr>
              <a:t>码</a:t>
            </a:r>
            <a:r>
              <a:rPr sz="1600" b="0" spc="-20" dirty="0">
                <a:solidFill>
                  <a:srgbClr val="000000"/>
                </a:solidFill>
              </a:rPr>
              <a:t>。</a:t>
            </a:r>
            <a:endParaRPr sz="1600">
              <a:latin typeface="等线"/>
              <a:cs typeface="等线"/>
            </a:endParaRPr>
          </a:p>
          <a:p>
            <a:pPr marL="734695" marR="241300" indent="-334010">
              <a:lnSpc>
                <a:spcPct val="149900"/>
              </a:lnSpc>
            </a:pPr>
            <a:r>
              <a:rPr sz="1600" b="0" spc="-5" dirty="0">
                <a:solidFill>
                  <a:srgbClr val="000000"/>
                </a:solidFill>
                <a:latin typeface="宋体"/>
                <a:cs typeface="宋体"/>
              </a:rPr>
              <a:t>4</a:t>
            </a:r>
            <a:r>
              <a:rPr sz="1600" b="0" spc="-20" dirty="0">
                <a:solidFill>
                  <a:srgbClr val="000000"/>
                </a:solidFill>
              </a:rPr>
              <a:t>、为方便用户重置密码</a:t>
            </a:r>
            <a:r>
              <a:rPr sz="1600" b="0" spc="-10" dirty="0">
                <a:solidFill>
                  <a:srgbClr val="000000"/>
                </a:solidFill>
                <a:latin typeface="等线"/>
                <a:cs typeface="等线"/>
              </a:rPr>
              <a:t>,</a:t>
            </a:r>
            <a:r>
              <a:rPr sz="1600" b="0" spc="-20" dirty="0">
                <a:solidFill>
                  <a:srgbClr val="000000"/>
                </a:solidFill>
              </a:rPr>
              <a:t>建议用户在</a:t>
            </a:r>
            <a:r>
              <a:rPr sz="1600" b="0" spc="-10" dirty="0">
                <a:solidFill>
                  <a:srgbClr val="000000"/>
                </a:solidFill>
              </a:rPr>
              <a:t>登</a:t>
            </a:r>
            <a:r>
              <a:rPr sz="1600" b="0" spc="-20" dirty="0">
                <a:solidFill>
                  <a:srgbClr val="000000"/>
                </a:solidFill>
              </a:rPr>
              <a:t>录后</a:t>
            </a:r>
            <a:r>
              <a:rPr sz="1600" b="0" spc="-10" dirty="0">
                <a:solidFill>
                  <a:srgbClr val="000000"/>
                </a:solidFill>
              </a:rPr>
              <a:t>进</a:t>
            </a:r>
            <a:r>
              <a:rPr sz="1600" b="0" spc="-20" dirty="0">
                <a:solidFill>
                  <a:srgbClr val="000000"/>
                </a:solidFill>
              </a:rPr>
              <a:t>行邮</a:t>
            </a:r>
            <a:r>
              <a:rPr sz="1600" b="0" spc="-10" dirty="0">
                <a:solidFill>
                  <a:srgbClr val="000000"/>
                </a:solidFill>
              </a:rPr>
              <a:t>箱</a:t>
            </a:r>
            <a:r>
              <a:rPr sz="1600" b="0" spc="-20" dirty="0">
                <a:solidFill>
                  <a:srgbClr val="000000"/>
                </a:solidFill>
              </a:rPr>
              <a:t>绑定</a:t>
            </a:r>
            <a:r>
              <a:rPr sz="1600" b="0" spc="-10" dirty="0">
                <a:solidFill>
                  <a:srgbClr val="000000"/>
                </a:solidFill>
                <a:latin typeface="等线"/>
                <a:cs typeface="等线"/>
              </a:rPr>
              <a:t>,</a:t>
            </a:r>
            <a:r>
              <a:rPr sz="1600" b="0" spc="-10" dirty="0">
                <a:solidFill>
                  <a:srgbClr val="000000"/>
                </a:solidFill>
              </a:rPr>
              <a:t>如</a:t>
            </a:r>
            <a:r>
              <a:rPr sz="1600" b="0" spc="-20" dirty="0">
                <a:solidFill>
                  <a:srgbClr val="000000"/>
                </a:solidFill>
              </a:rPr>
              <a:t>未绑</a:t>
            </a:r>
            <a:r>
              <a:rPr sz="1600" b="0" spc="-10" dirty="0">
                <a:solidFill>
                  <a:srgbClr val="000000"/>
                </a:solidFill>
              </a:rPr>
              <a:t>定</a:t>
            </a:r>
            <a:r>
              <a:rPr sz="1600" b="0" spc="-20" dirty="0">
                <a:solidFill>
                  <a:srgbClr val="000000"/>
                </a:solidFill>
              </a:rPr>
              <a:t>邮箱</a:t>
            </a:r>
            <a:r>
              <a:rPr sz="1600" b="0" dirty="0">
                <a:solidFill>
                  <a:srgbClr val="000000"/>
                </a:solidFill>
                <a:latin typeface="等线"/>
                <a:cs typeface="等线"/>
              </a:rPr>
              <a:t>,</a:t>
            </a:r>
            <a:r>
              <a:rPr sz="1600" b="0" spc="-20" dirty="0">
                <a:solidFill>
                  <a:srgbClr val="000000"/>
                </a:solidFill>
              </a:rPr>
              <a:t>忘记</a:t>
            </a:r>
            <a:r>
              <a:rPr sz="1600" b="0" spc="-10" dirty="0">
                <a:solidFill>
                  <a:srgbClr val="000000"/>
                </a:solidFill>
              </a:rPr>
              <a:t>密</a:t>
            </a:r>
            <a:r>
              <a:rPr sz="1600" b="0" spc="-20" dirty="0">
                <a:solidFill>
                  <a:srgbClr val="000000"/>
                </a:solidFill>
              </a:rPr>
              <a:t>码时</a:t>
            </a:r>
            <a:r>
              <a:rPr sz="1600" b="0" spc="-10" dirty="0">
                <a:solidFill>
                  <a:srgbClr val="000000"/>
                </a:solidFill>
              </a:rPr>
              <a:t>如</a:t>
            </a:r>
            <a:r>
              <a:rPr sz="1600" b="0" spc="-20" dirty="0">
                <a:solidFill>
                  <a:srgbClr val="000000"/>
                </a:solidFill>
              </a:rPr>
              <a:t>需</a:t>
            </a:r>
            <a:r>
              <a:rPr sz="1600" spc="-10" dirty="0">
                <a:latin typeface="宋体"/>
                <a:cs typeface="宋体"/>
              </a:rPr>
              <a:t>重</a:t>
            </a:r>
            <a:r>
              <a:rPr sz="1600" dirty="0">
                <a:latin typeface="宋体"/>
                <a:cs typeface="宋体"/>
              </a:rPr>
              <a:t>置</a:t>
            </a:r>
            <a:r>
              <a:rPr sz="1600" spc="-10" dirty="0">
                <a:latin typeface="宋体"/>
                <a:cs typeface="宋体"/>
              </a:rPr>
              <a:t>密码</a:t>
            </a:r>
            <a:r>
              <a:rPr sz="1600" b="0" spc="0" dirty="0">
                <a:solidFill>
                  <a:srgbClr val="000000"/>
                </a:solidFill>
                <a:latin typeface="等线"/>
                <a:cs typeface="等线"/>
              </a:rPr>
              <a:t>,</a:t>
            </a:r>
            <a:r>
              <a:rPr sz="1600" b="0" spc="-20" dirty="0">
                <a:solidFill>
                  <a:srgbClr val="000000"/>
                </a:solidFill>
              </a:rPr>
              <a:t>请到</a:t>
            </a:r>
            <a:r>
              <a:rPr sz="1600" b="0" spc="-310" dirty="0">
                <a:solidFill>
                  <a:srgbClr val="000000"/>
                </a:solidFill>
              </a:rPr>
              <a:t> </a:t>
            </a:r>
            <a:r>
              <a:rPr sz="1600" spc="-10" dirty="0">
                <a:latin typeface="宋体"/>
                <a:cs typeface="宋体"/>
              </a:rPr>
              <a:t>图书馆后楼</a:t>
            </a:r>
            <a:r>
              <a:rPr sz="1600" spc="-10" dirty="0">
                <a:latin typeface="等线"/>
                <a:cs typeface="等线"/>
              </a:rPr>
              <a:t>3</a:t>
            </a:r>
            <a:r>
              <a:rPr sz="1600" spc="-15" dirty="0">
                <a:latin typeface="宋体"/>
                <a:cs typeface="宋体"/>
              </a:rPr>
              <a:t>楼 </a:t>
            </a:r>
            <a:r>
              <a:rPr sz="1600" spc="-10" dirty="0">
                <a:latin typeface="宋体"/>
                <a:cs typeface="宋体"/>
              </a:rPr>
              <a:t>网信办</a:t>
            </a:r>
            <a:r>
              <a:rPr sz="1600" b="0" spc="-20" dirty="0">
                <a:solidFill>
                  <a:srgbClr val="000000"/>
                </a:solidFill>
              </a:rPr>
              <a:t>进行重置。</a:t>
            </a:r>
            <a:endParaRPr sz="16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60" dirty="0"/>
              <a:t>进入校园统一支付平</a:t>
            </a:r>
            <a:r>
              <a:rPr spc="-30" dirty="0"/>
              <a:t>台</a:t>
            </a:r>
            <a:r>
              <a:rPr spc="-540" dirty="0"/>
              <a:t>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761" y="914400"/>
            <a:ext cx="9266476" cy="56760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90600"/>
            <a:ext cx="8610600" cy="5566853"/>
          </a:xfrm>
          <a:prstGeom prst="rect">
            <a:avLst/>
          </a:prstGeom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60" dirty="0"/>
              <a:t>进入校园统一支付平</a:t>
            </a:r>
            <a:r>
              <a:rPr spc="-30" dirty="0"/>
              <a:t>台</a:t>
            </a:r>
            <a:r>
              <a:rPr spc="-54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900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74" y="838200"/>
            <a:ext cx="10248049" cy="5828791"/>
          </a:xfrm>
          <a:prstGeom prst="rect">
            <a:avLst/>
          </a:prstGeom>
        </p:spPr>
      </p:pic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260" dirty="0">
                <a:latin typeface="微软雅黑"/>
                <a:cs typeface="微软雅黑"/>
              </a:rPr>
              <a:t>交</a:t>
            </a:r>
            <a:r>
              <a:rPr sz="2800" b="1" spc="-30" dirty="0">
                <a:latin typeface="微软雅黑"/>
                <a:cs typeface="微软雅黑"/>
              </a:rPr>
              <a:t>费</a:t>
            </a:r>
            <a:r>
              <a:rPr sz="2800" b="1" spc="-540" dirty="0">
                <a:latin typeface="微软雅黑"/>
                <a:cs typeface="微软雅黑"/>
              </a:rPr>
              <a:t> </a:t>
            </a:r>
            <a:endParaRPr sz="2800" dirty="0">
              <a:latin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073937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6876" y="195436"/>
            <a:ext cx="8121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260" dirty="0">
                <a:latin typeface="微软雅黑"/>
                <a:cs typeface="微软雅黑"/>
              </a:rPr>
              <a:t>交</a:t>
            </a:r>
            <a:r>
              <a:rPr sz="2800" b="1" spc="-30" dirty="0">
                <a:latin typeface="微软雅黑"/>
                <a:cs typeface="微软雅黑"/>
              </a:rPr>
              <a:t>费</a:t>
            </a:r>
            <a:r>
              <a:rPr sz="2800" b="1" spc="-540" dirty="0">
                <a:latin typeface="微软雅黑"/>
                <a:cs typeface="微软雅黑"/>
              </a:rPr>
              <a:t> </a:t>
            </a:r>
            <a:endParaRPr sz="2800" dirty="0">
              <a:latin typeface="微软雅黑"/>
              <a:cs typeface="微软雅黑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914400"/>
            <a:ext cx="9601200" cy="57884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8E7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8E7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115</Words>
  <Application>Microsoft Office PowerPoint</Application>
  <PresentationFormat>宽屏</PresentationFormat>
  <Paragraphs>46</Paragraphs>
  <Slides>14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等线</vt:lpstr>
      <vt:lpstr>黑体</vt:lpstr>
      <vt:lpstr>宋体</vt:lpstr>
      <vt:lpstr>微软雅黑</vt:lpstr>
      <vt:lpstr>Calibri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进入校园统一支付平台 </vt:lpstr>
      <vt:lpstr>进入校园统一支付平台 </vt:lpstr>
      <vt:lpstr>交费 </vt:lpstr>
      <vt:lpstr>PowerPoint 演示文稿</vt:lpstr>
      <vt:lpstr>PowerPoint 演示文稿</vt:lpstr>
      <vt:lpstr>PowerPoint 演示文稿</vt:lpstr>
      <vt:lpstr>PowerPoint 演示文稿</vt:lpstr>
      <vt:lpstr>下载交费票据 </vt:lpstr>
      <vt:lpstr>下载交费票据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AutoBVT</cp:lastModifiedBy>
  <cp:revision>9</cp:revision>
  <dcterms:created xsi:type="dcterms:W3CDTF">2026-06-03T10:56:35Z</dcterms:created>
  <dcterms:modified xsi:type="dcterms:W3CDTF">2026-06-04T02:42:42Z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2026-05-27T00:00:00Z</vt:filetime>
  </property>
  <property fmtid="{D5CDD505-2E9C-101B-9397-08002B2CF9AE}" pid="3" name="LastSaved">
    <vt:filetime>2026-06-03T00:00:00Z</vt:filetime>
  </property>
</Properties>
</file>